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9"/>
  </p:notesMasterIdLst>
  <p:handoutMasterIdLst>
    <p:handoutMasterId r:id="rId32"/>
  </p:handoutMasterIdLst>
  <p:sldIdLst>
    <p:sldId id="256" r:id="rId4"/>
    <p:sldId id="257" r:id="rId5"/>
    <p:sldId id="279" r:id="rId6"/>
    <p:sldId id="258" r:id="rId7"/>
    <p:sldId id="259" r:id="rId8"/>
    <p:sldId id="264" r:id="rId10"/>
    <p:sldId id="269" r:id="rId11"/>
    <p:sldId id="266" r:id="rId12"/>
    <p:sldId id="267" r:id="rId13"/>
    <p:sldId id="268" r:id="rId14"/>
    <p:sldId id="331" r:id="rId15"/>
    <p:sldId id="263" r:id="rId16"/>
    <p:sldId id="328" r:id="rId17"/>
    <p:sldId id="329" r:id="rId18"/>
    <p:sldId id="280" r:id="rId19"/>
    <p:sldId id="296" r:id="rId20"/>
    <p:sldId id="305" r:id="rId21"/>
    <p:sldId id="306" r:id="rId22"/>
    <p:sldId id="317" r:id="rId23"/>
    <p:sldId id="273" r:id="rId24"/>
    <p:sldId id="316" r:id="rId25"/>
    <p:sldId id="295" r:id="rId26"/>
    <p:sldId id="274" r:id="rId27"/>
    <p:sldId id="272" r:id="rId28"/>
    <p:sldId id="281" r:id="rId29"/>
    <p:sldId id="28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DFEBF7"/>
    <a:srgbClr val="FFFFFF"/>
    <a:srgbClr val="002C9D"/>
    <a:srgbClr val="6B0846"/>
    <a:srgbClr val="C74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1712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Data Subsystem : Erasure Coding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33375" y="1338580"/>
            <a:ext cx="466979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Online Erasure-Coding Engine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Access Layer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Resource Management and Scheduler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Storage Resource Pool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33735" y="3027045"/>
            <a:ext cx="926465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5855" y="1439545"/>
            <a:ext cx="7085965" cy="4133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617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Data Subsystem : Erasure Coding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33375" y="1338580"/>
            <a:ext cx="4669790" cy="5638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Low-cost erasure coding engine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Online EC encoding/decoding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Striped EC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Support for multi AZ deployment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Support for multiple encoding modes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Fault self-healing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Automatic inspection and repair (disk, stripe)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Automatic repair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38700" y="1783080"/>
            <a:ext cx="581025" cy="2273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86600" y="2272665"/>
            <a:ext cx="666115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8500" y="2272665"/>
            <a:ext cx="772160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21850" y="2272665"/>
            <a:ext cx="673200" cy="30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4465" y="3036570"/>
            <a:ext cx="926465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29730" y="3027045"/>
            <a:ext cx="550545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33735" y="3027045"/>
            <a:ext cx="926465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63080" y="3746500"/>
            <a:ext cx="926465" cy="230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27" y="1637545"/>
            <a:ext cx="6705523" cy="43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2740" y="1985645"/>
            <a:ext cx="1001014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CubeFS Introduction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The Requirements and Challenges of LLMs Storage</a:t>
            </a: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OPPO LLM Storage Practice Based on CubeFS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Future Plans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Storage requirements for LLMs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376680"/>
            <a:ext cx="9742805" cy="4676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5915" y="-114300"/>
            <a:ext cx="1102741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Storage challenges of LLMs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25755" y="1257300"/>
            <a:ext cx="10515600" cy="450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Efficient data flow across different stages.</a:t>
            </a:r>
            <a:endParaRPr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Accelerating file access during training.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Efficiently saving checkpoint intermediate results during training.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High availability,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igh Concurrency,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igh Throughput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Low cost, no data loss.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2265" y="1995170"/>
            <a:ext cx="1001014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CubeFS Introduction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The Requirements and Challenges of LLMs Storage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OPPO LLM Storage Practice Based on CubeFS</a:t>
            </a: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Future Plans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998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Evolution history of AI storage in OPPO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5864" y="1800225"/>
            <a:ext cx="10827846" cy="3797715"/>
            <a:chOff x="1928" y="3650"/>
            <a:chExt cx="33828" cy="12927"/>
          </a:xfrm>
        </p:grpSpPr>
        <p:pic>
          <p:nvPicPr>
            <p:cNvPr id="22530" name="Picture 4" descr="Ceph enterprise support on your storage - ITServicenet"/>
            <p:cNvPicPr>
              <a:picLocks noChangeAspect="1"/>
            </p:cNvPicPr>
            <p:nvPr/>
          </p:nvPicPr>
          <p:blipFill>
            <a:blip r:embed="rId1">
              <a:lum contrast="-12001"/>
            </a:blip>
            <a:srcRect r="1485" b="34726"/>
            <a:stretch>
              <a:fillRect/>
            </a:stretch>
          </p:blipFill>
          <p:spPr>
            <a:xfrm>
              <a:off x="2950" y="3650"/>
              <a:ext cx="5193" cy="42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531" name="图片 5"/>
            <p:cNvPicPr>
              <a:picLocks noChangeAspect="1"/>
            </p:cNvPicPr>
            <p:nvPr/>
          </p:nvPicPr>
          <p:blipFill>
            <a:blip r:embed="rId2"/>
            <a:srcRect r="64343" b="-4153"/>
            <a:stretch>
              <a:fillRect/>
            </a:stretch>
          </p:blipFill>
          <p:spPr>
            <a:xfrm>
              <a:off x="21510" y="4433"/>
              <a:ext cx="3605" cy="334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2532" name="组合 1"/>
            <p:cNvGrpSpPr/>
            <p:nvPr/>
          </p:nvGrpSpPr>
          <p:grpSpPr>
            <a:xfrm>
              <a:off x="28290" y="4508"/>
              <a:ext cx="7345" cy="3410"/>
              <a:chOff x="27724" y="5976"/>
              <a:chExt cx="7347" cy="3410"/>
            </a:xfrm>
          </p:grpSpPr>
          <p:pic>
            <p:nvPicPr>
              <p:cNvPr id="22533" name="图片 38"/>
              <p:cNvPicPr>
                <a:picLocks noChangeAspect="1"/>
              </p:cNvPicPr>
              <p:nvPr/>
            </p:nvPicPr>
            <p:blipFill>
              <a:blip r:embed="rId2"/>
              <a:srcRect r="64343" b="-4153"/>
              <a:stretch>
                <a:fillRect/>
              </a:stretch>
            </p:blipFill>
            <p:spPr>
              <a:xfrm>
                <a:off x="27724" y="6006"/>
                <a:ext cx="3605" cy="334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" name="立方体 5"/>
              <p:cNvSpPr/>
              <p:nvPr/>
            </p:nvSpPr>
            <p:spPr>
              <a:xfrm>
                <a:off x="31329" y="5976"/>
                <a:ext cx="3742" cy="3410"/>
              </a:xfrm>
              <a:prstGeom prst="cube">
                <a:avLst/>
              </a:prstGeom>
              <a:solidFill>
                <a:srgbClr val="1079C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Multi-Tier Cache</a:t>
                </a:r>
                <a:endParaRPr kumimoji="0" lang="zh-CN" altLang="en-US" sz="1400" b="0" i="0" u="none" strike="noStrike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</p:grpSp>
        <p:cxnSp>
          <p:nvCxnSpPr>
            <p:cNvPr id="10" name="直接箭头连接符 9"/>
            <p:cNvCxnSpPr/>
            <p:nvPr/>
          </p:nvCxnSpPr>
          <p:spPr>
            <a:xfrm>
              <a:off x="2078" y="8538"/>
              <a:ext cx="33678" cy="0"/>
            </a:xfrm>
            <a:prstGeom prst="straightConnector1">
              <a:avLst/>
            </a:prstGeom>
            <a:noFill/>
            <a:ln w="12700" cap="flat" cmpd="sng">
              <a:solidFill>
                <a:srgbClr val="F38440"/>
              </a:solidFill>
              <a:prstDash val="solid"/>
              <a:round/>
              <a:tailEnd type="none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grpSp>
          <p:nvGrpSpPr>
            <p:cNvPr id="22536" name="组合 16"/>
            <p:cNvGrpSpPr/>
            <p:nvPr/>
          </p:nvGrpSpPr>
          <p:grpSpPr>
            <a:xfrm>
              <a:off x="12168" y="3990"/>
              <a:ext cx="4500" cy="3793"/>
              <a:chOff x="10133" y="5458"/>
              <a:chExt cx="4500" cy="3793"/>
            </a:xfrm>
          </p:grpSpPr>
          <p:pic>
            <p:nvPicPr>
              <p:cNvPr id="22537" name="图片 11"/>
              <p:cNvPicPr>
                <a:picLocks noChangeAspect="1"/>
              </p:cNvPicPr>
              <p:nvPr/>
            </p:nvPicPr>
            <p:blipFill>
              <a:blip r:embed="rId2"/>
              <a:srcRect r="64343" b="-4153"/>
              <a:stretch>
                <a:fillRect/>
              </a:stretch>
            </p:blipFill>
            <p:spPr>
              <a:xfrm>
                <a:off x="10672" y="7537"/>
                <a:ext cx="1716" cy="159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2538" name="Picture 4" descr="Ceph enterprise support on your storage - ITServicenet"/>
              <p:cNvPicPr>
                <a:picLocks noChangeAspect="1"/>
              </p:cNvPicPr>
              <p:nvPr/>
            </p:nvPicPr>
            <p:blipFill>
              <a:blip r:embed="rId1">
                <a:lum contrast="-12001"/>
              </a:blip>
              <a:srcRect r="1485" b="34726"/>
              <a:stretch>
                <a:fillRect/>
              </a:stretch>
            </p:blipFill>
            <p:spPr>
              <a:xfrm>
                <a:off x="12114" y="7080"/>
                <a:ext cx="2519" cy="217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2539" name="Picture 4" descr="Ceph enterprise support on your storage - ITServicenet"/>
              <p:cNvPicPr>
                <a:picLocks noChangeAspect="1"/>
              </p:cNvPicPr>
              <p:nvPr/>
            </p:nvPicPr>
            <p:blipFill>
              <a:blip r:embed="rId1">
                <a:lum contrast="-12001"/>
              </a:blip>
              <a:srcRect r="1485" b="34726"/>
              <a:stretch>
                <a:fillRect/>
              </a:stretch>
            </p:blipFill>
            <p:spPr>
              <a:xfrm>
                <a:off x="10133" y="5458"/>
                <a:ext cx="2519" cy="2171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2540" name="Picture 4" descr="Ceph enterprise support on your storage - ITServicenet"/>
              <p:cNvPicPr>
                <a:picLocks noChangeAspect="1"/>
              </p:cNvPicPr>
              <p:nvPr/>
            </p:nvPicPr>
            <p:blipFill>
              <a:blip r:embed="rId1">
                <a:lum contrast="-12001"/>
              </a:blip>
              <a:srcRect r="1485" b="34726"/>
              <a:stretch>
                <a:fillRect/>
              </a:stretch>
            </p:blipFill>
            <p:spPr>
              <a:xfrm>
                <a:off x="12114" y="5479"/>
                <a:ext cx="2519" cy="217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2541" name="圆角矩形 30"/>
            <p:cNvSpPr/>
            <p:nvPr/>
          </p:nvSpPr>
          <p:spPr>
            <a:xfrm>
              <a:off x="4360" y="9258"/>
              <a:ext cx="2335" cy="1367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2019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2542" name="圆角矩形 30"/>
            <p:cNvSpPr/>
            <p:nvPr/>
          </p:nvSpPr>
          <p:spPr>
            <a:xfrm>
              <a:off x="13253" y="9262"/>
              <a:ext cx="2335" cy="1367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2020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2543" name="圆角矩形 30"/>
            <p:cNvSpPr/>
            <p:nvPr/>
          </p:nvSpPr>
          <p:spPr>
            <a:xfrm>
              <a:off x="22145" y="9262"/>
              <a:ext cx="2335" cy="1367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2021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2544" name="圆角矩形 30"/>
            <p:cNvSpPr/>
            <p:nvPr/>
          </p:nvSpPr>
          <p:spPr>
            <a:xfrm>
              <a:off x="31035" y="9262"/>
              <a:ext cx="2335" cy="1368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2023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grpSp>
          <p:nvGrpSpPr>
            <p:cNvPr id="22545" name="组合 21"/>
            <p:cNvGrpSpPr/>
            <p:nvPr/>
          </p:nvGrpSpPr>
          <p:grpSpPr>
            <a:xfrm>
              <a:off x="1928" y="11486"/>
              <a:ext cx="33707" cy="5091"/>
              <a:chOff x="1927" y="11486"/>
              <a:chExt cx="33709" cy="509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927" y="11550"/>
                <a:ext cx="7026" cy="5027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spAutoFit/>
              </a:bodyPr>
              <a:p>
                <a:pPr marR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</a:pPr>
                <a:endParaRPr kumimoji="0" lang="en-US" altLang="zh-CN" sz="40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  <a:p>
                <a:pPr marL="685800" marR="0" indent="-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kumimoji="0" lang="zh-CN" altLang="en-US" sz="40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  <a:p>
                <a:pPr marL="685800" marR="0" indent="-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kumimoji="0" lang="zh-CN" altLang="en-US" sz="40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  <a:p>
                <a:pPr marL="685800" marR="0" indent="-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kumimoji="0" lang="zh-CN" altLang="en-US" sz="40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  <a:p>
                <a:pPr marL="685800" marR="0" indent="-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kumimoji="0" lang="zh-CN" altLang="en-US" sz="40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9922" y="11518"/>
                <a:ext cx="6743" cy="5027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fromWordArt="0" anchor="ctr" anchorCtr="0" forceAA="0" upright="0" compatLnSpc="1">
                <a:spAutoFit/>
              </a:bodyPr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8772" y="11486"/>
                <a:ext cx="6864" cy="5027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fromWordArt="0" anchor="ctr" anchorCtr="0" forceAA="0" upright="0" compatLnSpc="1">
                <a:spAutoFit/>
              </a:bodyPr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184" y="11550"/>
                <a:ext cx="6913" cy="5027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fromWordArt="0" anchor="ctr" anchorCtr="0" forceAA="0" upright="0" compatLnSpc="1">
                <a:spAutoFit/>
              </a:bodyPr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571500" lvl="0" indent="-571500" algn="l" fontAlgn="auto">
                  <a:buFont typeface="Arial" panose="020B0604020202020204" pitchFamily="34" charset="0"/>
                  <a:buChar char="•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lvl="0" algn="ctr" fontAlgn="auto">
                  <a:buFont typeface="Arial" panose="020B0604020202020204" pitchFamily="34" charset="0"/>
                </a:pPr>
                <a:endParaRPr lang="en-US" altLang="zh-CN" sz="40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927" y="13447"/>
                <a:ext cx="7026" cy="1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 upright="0">
                <a:spAutoFit/>
              </a:bodyPr>
              <a:p>
                <a:pPr marR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</a:pPr>
                <a:r>
                  <a:rPr lang="en-US" altLang="zh-CN" sz="1600" strike="noStrike" noProof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CephFS Storage</a:t>
                </a:r>
                <a:endParaRPr kumimoji="0" lang="zh-CN" altLang="en-US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0965" y="13448"/>
                <a:ext cx="6913" cy="1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600" strike="noStrike" noProof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CephFS &amp; CubeFS</a:t>
                </a:r>
                <a:endParaRPr kumimoji="0" lang="en-US" altLang="zh-CN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9869" y="13448"/>
                <a:ext cx="6796" cy="1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600" strike="noStrike" noProof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CubeFS </a:t>
                </a:r>
                <a:endParaRPr kumimoji="0" lang="zh-CN" altLang="en-US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8772" y="13140"/>
                <a:ext cx="6796" cy="18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400" strike="noStrike" noProof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CubeFS &amp; </a:t>
                </a:r>
                <a:endParaRPr lang="en-US" altLang="zh-CN" sz="14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1400" strike="noStrike" noProof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Helvetica"/>
                  </a:rPr>
                  <a:t>Multi-Tier Caching</a:t>
                </a:r>
                <a:endParaRPr lang="en-US" altLang="zh-CN" sz="1400" strike="noStrike" noProof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617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</a:pPr>
            <a:r>
              <a:rPr lang="en-US" sz="3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PingFang SC Regular"/>
                <a:sym typeface="+mn-ea"/>
              </a:rPr>
              <a:t>CephFS Storage Stage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815330" y="1700146"/>
            <a:ext cx="6120000" cy="4680000"/>
            <a:chOff x="18113" y="2013"/>
            <a:chExt cx="19385" cy="14354"/>
          </a:xfrm>
        </p:grpSpPr>
        <p:sp>
          <p:nvSpPr>
            <p:cNvPr id="23555" name="椭圆 1"/>
            <p:cNvSpPr/>
            <p:nvPr/>
          </p:nvSpPr>
          <p:spPr>
            <a:xfrm>
              <a:off x="25458" y="2013"/>
              <a:ext cx="3595" cy="1863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rgbClr val="00B0F0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root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56" name="椭圆 4"/>
            <p:cNvSpPr/>
            <p:nvPr/>
          </p:nvSpPr>
          <p:spPr>
            <a:xfrm>
              <a:off x="22688" y="4944"/>
              <a:ext cx="2470" cy="152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>
              <a:solidFill>
                <a:srgbClr val="FF7403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dir1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57" name="椭圆 5"/>
            <p:cNvSpPr/>
            <p:nvPr/>
          </p:nvSpPr>
          <p:spPr>
            <a:xfrm>
              <a:off x="32020" y="4928"/>
              <a:ext cx="2075" cy="161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>
              <a:solidFill>
                <a:srgbClr val="FFFFFF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dir3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58" name="椭圆 6"/>
            <p:cNvSpPr/>
            <p:nvPr/>
          </p:nvSpPr>
          <p:spPr>
            <a:xfrm>
              <a:off x="18113" y="6552"/>
              <a:ext cx="3950" cy="21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Large directories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59" name="椭圆 7"/>
            <p:cNvSpPr/>
            <p:nvPr/>
          </p:nvSpPr>
          <p:spPr>
            <a:xfrm>
              <a:off x="21750" y="10770"/>
              <a:ext cx="3922" cy="21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Large directories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60" name="椭圆 8"/>
            <p:cNvSpPr/>
            <p:nvPr/>
          </p:nvSpPr>
          <p:spPr>
            <a:xfrm>
              <a:off x="33815" y="7776"/>
              <a:ext cx="3380" cy="15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>
              <a:solidFill>
                <a:srgbClr val="FFFFFF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sbu1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cxnSp>
          <p:nvCxnSpPr>
            <p:cNvPr id="23561" name="直线连接符 100"/>
            <p:cNvCxnSpPr>
              <a:stCxn id="23555" idx="4"/>
              <a:endCxn id="23556" idx="0"/>
            </p:cNvCxnSpPr>
            <p:nvPr/>
          </p:nvCxnSpPr>
          <p:spPr>
            <a:xfrm flipH="1">
              <a:off x="23922" y="3875"/>
              <a:ext cx="3334" cy="106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cxnSp>
          <p:nvCxnSpPr>
            <p:cNvPr id="23562" name="直线连接符 101"/>
            <p:cNvCxnSpPr>
              <a:stCxn id="23555" idx="4"/>
              <a:endCxn id="23557" idx="0"/>
            </p:cNvCxnSpPr>
            <p:nvPr/>
          </p:nvCxnSpPr>
          <p:spPr>
            <a:xfrm>
              <a:off x="27257" y="3875"/>
              <a:ext cx="5803" cy="1051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cxnSp>
          <p:nvCxnSpPr>
            <p:cNvPr id="23563" name="直线连接符 102"/>
            <p:cNvCxnSpPr>
              <a:stCxn id="23556" idx="4"/>
              <a:endCxn id="23558" idx="0"/>
            </p:cNvCxnSpPr>
            <p:nvPr/>
          </p:nvCxnSpPr>
          <p:spPr>
            <a:xfrm flipH="1">
              <a:off x="20087" y="6471"/>
              <a:ext cx="3836" cy="82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cxnSp>
          <p:nvCxnSpPr>
            <p:cNvPr id="23564" name="直线连接符 103"/>
            <p:cNvCxnSpPr>
              <a:stCxn id="23556" idx="4"/>
              <a:endCxn id="23559" idx="0"/>
            </p:cNvCxnSpPr>
            <p:nvPr/>
          </p:nvCxnSpPr>
          <p:spPr>
            <a:xfrm flipH="1">
              <a:off x="23710" y="6471"/>
              <a:ext cx="213" cy="4300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cxnSp>
          <p:nvCxnSpPr>
            <p:cNvPr id="23565" name="直线连接符 104"/>
            <p:cNvCxnSpPr>
              <a:stCxn id="23557" idx="4"/>
              <a:endCxn id="23560" idx="0"/>
            </p:cNvCxnSpPr>
            <p:nvPr/>
          </p:nvCxnSpPr>
          <p:spPr>
            <a:xfrm>
              <a:off x="33060" y="6537"/>
              <a:ext cx="2446" cy="1237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sp>
          <p:nvSpPr>
            <p:cNvPr id="19" name="文本框 18"/>
            <p:cNvSpPr txBox="1"/>
            <p:nvPr/>
          </p:nvSpPr>
          <p:spPr>
            <a:xfrm>
              <a:off x="21748" y="8595"/>
              <a:ext cx="1580" cy="13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en-US" altLang="zh-CN" strike="noStrike" noProof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 Hebrew" pitchFamily="2" charset="-79"/>
                  <a:sym typeface="+mn-ea"/>
                </a:rPr>
                <a:t>…</a:t>
              </a:r>
              <a:endParaRPr kumimoji="0" lang="zh-CN" altLang="en-US" sz="50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567" name="椭圆 19"/>
            <p:cNvSpPr/>
            <p:nvPr/>
          </p:nvSpPr>
          <p:spPr>
            <a:xfrm>
              <a:off x="27603" y="5095"/>
              <a:ext cx="2612" cy="1670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rgbClr val="EBD2BF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dir2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23568" name="椭圆 20"/>
            <p:cNvSpPr/>
            <p:nvPr/>
          </p:nvSpPr>
          <p:spPr>
            <a:xfrm>
              <a:off x="26010" y="7661"/>
              <a:ext cx="2398" cy="1611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rgbClr val="EBD2BF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sub1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cxnSp>
          <p:nvCxnSpPr>
            <p:cNvPr id="23569" name="直线连接符 101"/>
            <p:cNvCxnSpPr>
              <a:stCxn id="23567" idx="1"/>
            </p:cNvCxnSpPr>
            <p:nvPr/>
          </p:nvCxnSpPr>
          <p:spPr>
            <a:xfrm flipH="1" flipV="1">
              <a:off x="27335" y="3949"/>
              <a:ext cx="650" cy="1393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cxnSp>
          <p:nvCxnSpPr>
            <p:cNvPr id="23570" name="直线连接符 104"/>
            <p:cNvCxnSpPr>
              <a:stCxn id="23567" idx="4"/>
              <a:endCxn id="23568" idx="0"/>
            </p:cNvCxnSpPr>
            <p:nvPr/>
          </p:nvCxnSpPr>
          <p:spPr>
            <a:xfrm flipH="1">
              <a:off x="27209" y="6767"/>
              <a:ext cx="1702" cy="89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sp>
          <p:nvSpPr>
            <p:cNvPr id="24" name="圆柱形 23"/>
            <p:cNvSpPr/>
            <p:nvPr/>
          </p:nvSpPr>
          <p:spPr>
            <a:xfrm>
              <a:off x="27603" y="14241"/>
              <a:ext cx="3648" cy="2125"/>
            </a:xfrm>
            <a:prstGeom prst="can">
              <a:avLst/>
            </a:prstGeom>
            <a:solidFill>
              <a:srgbClr val="00B0F0"/>
            </a:solidFill>
            <a:ln w="25400" cap="flat">
              <a:solidFill>
                <a:srgbClr val="00B0F0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MDS2</a:t>
              </a:r>
              <a:endParaRPr kumimoji="0" lang="en-US" altLang="zh-CN" sz="1600" b="0" i="0" u="none" strike="noStrike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23572" name="椭圆 24"/>
            <p:cNvSpPr/>
            <p:nvPr/>
          </p:nvSpPr>
          <p:spPr>
            <a:xfrm>
              <a:off x="20388" y="8801"/>
              <a:ext cx="2715" cy="152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l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    …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cxnSp>
          <p:nvCxnSpPr>
            <p:cNvPr id="23573" name="直线连接符 103"/>
            <p:cNvCxnSpPr>
              <a:stCxn id="23556" idx="4"/>
              <a:endCxn id="23572" idx="0"/>
            </p:cNvCxnSpPr>
            <p:nvPr/>
          </p:nvCxnSpPr>
          <p:spPr>
            <a:xfrm flipH="1">
              <a:off x="21745" y="6473"/>
              <a:ext cx="2178" cy="2329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  <p:sp>
          <p:nvSpPr>
            <p:cNvPr id="27" name="圆柱形 26"/>
            <p:cNvSpPr/>
            <p:nvPr/>
          </p:nvSpPr>
          <p:spPr>
            <a:xfrm>
              <a:off x="20955" y="14242"/>
              <a:ext cx="3648" cy="2125"/>
            </a:xfrm>
            <a:prstGeom prst="can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MDS1</a:t>
              </a:r>
              <a:endParaRPr kumimoji="0" lang="en-US" altLang="zh-CN" sz="1600" b="0" i="0" u="none" strike="noStrike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28" name="圆柱形 27"/>
            <p:cNvSpPr/>
            <p:nvPr/>
          </p:nvSpPr>
          <p:spPr>
            <a:xfrm>
              <a:off x="33850" y="14241"/>
              <a:ext cx="3648" cy="2125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5400" cap="flat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MDS3</a:t>
              </a:r>
              <a:endParaRPr kumimoji="0" lang="en-US" altLang="zh-CN" sz="1600" b="0" i="0" u="none" strike="noStrike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23576" name="椭圆 28"/>
            <p:cNvSpPr/>
            <p:nvPr/>
          </p:nvSpPr>
          <p:spPr>
            <a:xfrm>
              <a:off x="28408" y="9875"/>
              <a:ext cx="2395" cy="1611"/>
            </a:xfrm>
            <a:prstGeom prst="ellipse">
              <a:avLst/>
            </a:prstGeom>
            <a:solidFill>
              <a:srgbClr val="00B0F0"/>
            </a:solidFill>
            <a:ln w="12700" cap="flat" cmpd="sng">
              <a:solidFill>
                <a:srgbClr val="EBD2BF"/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sub2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cxnSp>
          <p:nvCxnSpPr>
            <p:cNvPr id="23577" name="直线连接符 104"/>
            <p:cNvCxnSpPr>
              <a:stCxn id="23567" idx="4"/>
              <a:endCxn id="23576" idx="0"/>
            </p:cNvCxnSpPr>
            <p:nvPr/>
          </p:nvCxnSpPr>
          <p:spPr>
            <a:xfrm>
              <a:off x="28909" y="6767"/>
              <a:ext cx="697" cy="3109"/>
            </a:xfrm>
            <a:prstGeom prst="line">
              <a:avLst/>
            </a:prstGeom>
            <a:ln w="34925" cap="flat" cmpd="sng">
              <a:solidFill>
                <a:schemeClr val="tx1"/>
              </a:solidFill>
              <a:prstDash val="solid"/>
              <a:miter lim="400000"/>
              <a:headEnd type="none" w="med" len="med"/>
              <a:tailEnd type="none" w="med" len="med"/>
            </a:ln>
          </p:spPr>
        </p:cxnSp>
      </p:grpSp>
      <p:sp>
        <p:nvSpPr>
          <p:cNvPr id="6" name="文本框 5"/>
          <p:cNvSpPr txBox="1"/>
          <p:nvPr/>
        </p:nvSpPr>
        <p:spPr>
          <a:xfrm>
            <a:off x="332105" y="1301115"/>
            <a:ext cx="4982210" cy="405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MDS Performance Bottlenecks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The primary-secondary mode of MDS does not support horizontal scaling.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MDS Stability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Out of memory (OOM) error occurred while traversing a large directory.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046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Coexistence period of CubeFS and CephFS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30200" y="1109345"/>
            <a:ext cx="5676900" cy="453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Multi-Cluster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: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Splitting a large CephFS cluster into multiple smaller clusters.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fontAlgn="auto">
              <a:lnSpc>
                <a:spcPct val="20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fontAlgn="auto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Small Cluster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: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The small cluster is stable but has low resource utilization.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007735" y="1692275"/>
            <a:ext cx="5666945" cy="4140290"/>
            <a:chOff x="19253" y="3475"/>
            <a:chExt cx="19573" cy="14289"/>
          </a:xfrm>
        </p:grpSpPr>
        <p:sp>
          <p:nvSpPr>
            <p:cNvPr id="66" name="圆角矩形 65"/>
            <p:cNvSpPr/>
            <p:nvPr/>
          </p:nvSpPr>
          <p:spPr>
            <a:xfrm>
              <a:off x="19508" y="12715"/>
              <a:ext cx="14273" cy="5048"/>
            </a:xfrm>
            <a:prstGeom prst="roundRect">
              <a:avLst>
                <a:gd name="adj" fmla="val 9637"/>
              </a:avLst>
            </a:prstGeom>
            <a:noFill/>
            <a:ln>
              <a:solidFill>
                <a:srgbClr val="FF74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fontAlgn="auto"/>
              <a:endParaRPr kumimoji="1" lang="zh-CN" altLang="en-US" sz="3200" strike="noStrike" noProof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9813" y="8230"/>
              <a:ext cx="2625" cy="15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GPU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19385" y="5750"/>
              <a:ext cx="14395" cy="5750"/>
            </a:xfrm>
            <a:prstGeom prst="roundRect">
              <a:avLst>
                <a:gd name="adj" fmla="val 9637"/>
              </a:avLst>
            </a:prstGeom>
            <a:noFill/>
            <a:ln>
              <a:solidFill>
                <a:srgbClr val="FF74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kumimoji="1" lang="zh-CN" altLang="en-US" sz="3200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3430" y="8230"/>
              <a:ext cx="2628" cy="15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GPU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7010" y="8233"/>
              <a:ext cx="2625" cy="15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GPU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0740" y="8230"/>
              <a:ext cx="2625" cy="15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GPU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2" name="直线箭头连接符 81"/>
            <p:cNvCxnSpPr/>
            <p:nvPr/>
          </p:nvCxnSpPr>
          <p:spPr>
            <a:xfrm>
              <a:off x="21125" y="11500"/>
              <a:ext cx="0" cy="1215"/>
            </a:xfrm>
            <a:prstGeom prst="straightConnector1">
              <a:avLst/>
            </a:prstGeom>
            <a:ln w="38100">
              <a:solidFill>
                <a:srgbClr val="FF740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>
              <a:off x="24620" y="11500"/>
              <a:ext cx="0" cy="1215"/>
            </a:xfrm>
            <a:prstGeom prst="straightConnector1">
              <a:avLst/>
            </a:prstGeom>
            <a:ln w="38100">
              <a:solidFill>
                <a:srgbClr val="FF740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28308" y="11500"/>
              <a:ext cx="0" cy="1215"/>
            </a:xfrm>
            <a:prstGeom prst="straightConnector1">
              <a:avLst/>
            </a:prstGeom>
            <a:ln w="38100">
              <a:solidFill>
                <a:srgbClr val="FF740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>
              <a:off x="32035" y="11500"/>
              <a:ext cx="0" cy="1215"/>
            </a:xfrm>
            <a:prstGeom prst="straightConnector1">
              <a:avLst/>
            </a:prstGeom>
            <a:ln w="38100">
              <a:solidFill>
                <a:srgbClr val="FF740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758" y="6433"/>
              <a:ext cx="13553" cy="11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Kubernetes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9813" y="3548"/>
              <a:ext cx="2625" cy="1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CV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3078" y="3548"/>
              <a:ext cx="2628" cy="1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NLP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6254" y="3547"/>
              <a:ext cx="2959" cy="15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Audio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0100" y="3548"/>
              <a:ext cx="3210" cy="15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en-US" altLang="zh-CN" sz="16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Others</a:t>
              </a:r>
              <a:endParaRPr kumimoji="1" lang="en-US" altLang="zh-CN" sz="16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616" name="文本框 98"/>
            <p:cNvSpPr txBox="1"/>
            <p:nvPr/>
          </p:nvSpPr>
          <p:spPr>
            <a:xfrm>
              <a:off x="29074" y="3475"/>
              <a:ext cx="1065" cy="12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indent="0" algn="ctr" latinLnBrk="0"/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sym typeface="Helvetica"/>
                </a:rPr>
                <a:t>…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sym typeface="Helvetica"/>
              </a:endParaRPr>
            </a:p>
          </p:txBody>
        </p:sp>
        <p:pic>
          <p:nvPicPr>
            <p:cNvPr id="25619" name="Picture 4" descr="Ceph enterprise support on your storage - ITServicenet"/>
            <p:cNvPicPr>
              <a:picLocks noChangeAspect="1"/>
            </p:cNvPicPr>
            <p:nvPr/>
          </p:nvPicPr>
          <p:blipFill>
            <a:blip r:embed="rId1">
              <a:lum contrast="-12001"/>
            </a:blip>
            <a:srcRect r="1485" b="34726"/>
            <a:stretch>
              <a:fillRect/>
            </a:stretch>
          </p:blipFill>
          <p:spPr>
            <a:xfrm>
              <a:off x="19253" y="13740"/>
              <a:ext cx="3292" cy="28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20" name="Picture 4" descr="Ceph enterprise support on your storage - ITServicenet"/>
            <p:cNvPicPr>
              <a:picLocks noChangeAspect="1"/>
            </p:cNvPicPr>
            <p:nvPr/>
          </p:nvPicPr>
          <p:blipFill>
            <a:blip r:embed="rId1">
              <a:lum contrast="-12001"/>
            </a:blip>
            <a:srcRect r="1485" b="34726"/>
            <a:stretch>
              <a:fillRect/>
            </a:stretch>
          </p:blipFill>
          <p:spPr>
            <a:xfrm>
              <a:off x="23215" y="13740"/>
              <a:ext cx="3295" cy="28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21" name="Picture 4" descr="Ceph enterprise support on your storage - ITServicenet"/>
            <p:cNvPicPr>
              <a:picLocks noChangeAspect="1"/>
            </p:cNvPicPr>
            <p:nvPr/>
          </p:nvPicPr>
          <p:blipFill>
            <a:blip r:embed="rId1">
              <a:lum contrast="-12001"/>
            </a:blip>
            <a:srcRect r="1485" b="34726"/>
            <a:stretch>
              <a:fillRect/>
            </a:stretch>
          </p:blipFill>
          <p:spPr>
            <a:xfrm>
              <a:off x="27180" y="13740"/>
              <a:ext cx="3295" cy="28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22" name="图片 41"/>
            <p:cNvPicPr>
              <a:picLocks noChangeAspect="1"/>
            </p:cNvPicPr>
            <p:nvPr/>
          </p:nvPicPr>
          <p:blipFill>
            <a:blip r:embed="rId2"/>
            <a:srcRect r="64343" b="-4153"/>
            <a:stretch>
              <a:fillRect/>
            </a:stretch>
          </p:blipFill>
          <p:spPr>
            <a:xfrm>
              <a:off x="31145" y="14288"/>
              <a:ext cx="2465" cy="22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4" name="矩形 43"/>
            <p:cNvSpPr/>
            <p:nvPr/>
          </p:nvSpPr>
          <p:spPr>
            <a:xfrm>
              <a:off x="34647" y="6429"/>
              <a:ext cx="3584" cy="15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kumimoji="1" lang="zh-CN" altLang="en-US" sz="1200" strike="noStrike" noProof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Monitoring</a:t>
              </a:r>
              <a:endParaRPr kumimoji="1" lang="zh-CN" altLang="en-US" sz="12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34290" y="5750"/>
              <a:ext cx="4536" cy="12014"/>
            </a:xfrm>
            <a:prstGeom prst="roundRect">
              <a:avLst>
                <a:gd name="adj" fmla="val 9637"/>
              </a:avLst>
            </a:prstGeom>
            <a:noFill/>
            <a:ln>
              <a:solidFill>
                <a:srgbClr val="FF74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fontAlgn="auto"/>
              <a:endParaRPr kumimoji="1" lang="zh-CN" altLang="en-US" sz="3200" strike="noStrike" noProof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0462835" y="3351482"/>
            <a:ext cx="1037671" cy="4589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kumimoji="1" lang="zh-CN" altLang="en-US" sz="12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  <a:endParaRPr kumimoji="1" lang="zh-CN" altLang="en-US" sz="1200" strike="noStrike" noProof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97125" y="4183332"/>
            <a:ext cx="1037671" cy="4589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kumimoji="1" lang="en-US" altLang="zh-CN" sz="12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Alerts</a:t>
            </a:r>
            <a:endParaRPr kumimoji="1" lang="en-US" altLang="zh-CN" sz="1200" strike="noStrike" noProof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99030" y="4963112"/>
            <a:ext cx="1037671" cy="4589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kumimoji="1" lang="en-US" altLang="zh-CN" sz="1200" strike="noStrike" noProof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......</a:t>
            </a:r>
            <a:endParaRPr kumimoji="1" lang="en-US" altLang="zh-CN" sz="1200" strike="noStrike" noProof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093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Unified Storage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23850" y="957580"/>
            <a:ext cx="5280025" cy="4823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Hybrid cloud demand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Private cloud provides foundational computing power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Public cloud offers elastic computing power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fontAlgn="auto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Pain points of hybrid cloud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Public cloud has high dedicated line latency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Poor access performance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1185" y="1550035"/>
            <a:ext cx="6480000" cy="4670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59904" y="3573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Hu Yao</a:t>
            </a:r>
            <a:r>
              <a:rPr lang="zh-CN" altLang="en-US" sz="36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lang="en-US" altLang="zh-CN" sz="3600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oppo</a:t>
            </a:r>
            <a:endParaRPr lang="en-US" altLang="zh-CN" sz="3600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559904" y="21709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Cloud Native Storage CubeFS, Empowering AI Acceleration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046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The Pain Points of AI in Practical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64475" y="5779770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653" name="组合 11"/>
          <p:cNvGrpSpPr/>
          <p:nvPr/>
        </p:nvGrpSpPr>
        <p:grpSpPr>
          <a:xfrm>
            <a:off x="850265" y="1571308"/>
            <a:ext cx="1800000" cy="1800000"/>
            <a:chOff x="3806" y="4105"/>
            <a:chExt cx="5443" cy="5443"/>
          </a:xfrm>
        </p:grpSpPr>
        <p:sp>
          <p:nvSpPr>
            <p:cNvPr id="18" name="椭圆 17"/>
            <p:cNvSpPr/>
            <p:nvPr/>
          </p:nvSpPr>
          <p:spPr>
            <a:xfrm>
              <a:off x="3806" y="4105"/>
              <a:ext cx="5443" cy="5443"/>
            </a:xfrm>
            <a:prstGeom prst="ellipse">
              <a:avLst/>
            </a:prstGeom>
            <a:noFill/>
            <a:ln w="25400" cap="flat">
              <a:solidFill>
                <a:srgbClr val="FF7403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7655" name="图形 30" descr="秒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52" y="5038"/>
              <a:ext cx="3266" cy="329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椭圆 8"/>
          <p:cNvSpPr/>
          <p:nvPr/>
        </p:nvSpPr>
        <p:spPr>
          <a:xfrm>
            <a:off x="6256338" y="1455738"/>
            <a:ext cx="1800000" cy="1800000"/>
          </a:xfrm>
          <a:prstGeom prst="ellipse">
            <a:avLst/>
          </a:prstGeom>
          <a:noFill/>
          <a:ln w="25400" cap="flat">
            <a:solidFill>
              <a:srgbClr val="FF74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7658" name="图形 28" descr="无线路由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25" y="1793240"/>
            <a:ext cx="1080135" cy="1089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图形 27" descr="打开文件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65" y="4289425"/>
            <a:ext cx="1080135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椭圆 9"/>
          <p:cNvSpPr/>
          <p:nvPr/>
        </p:nvSpPr>
        <p:spPr>
          <a:xfrm>
            <a:off x="866140" y="3922713"/>
            <a:ext cx="1800000" cy="1800000"/>
          </a:xfrm>
          <a:prstGeom prst="ellipse">
            <a:avLst/>
          </a:prstGeom>
          <a:noFill/>
          <a:ln w="25400" cap="flat">
            <a:solidFill>
              <a:srgbClr val="FF74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89675" y="3922713"/>
            <a:ext cx="1800000" cy="1800000"/>
          </a:xfrm>
          <a:prstGeom prst="ellipse">
            <a:avLst/>
          </a:prstGeom>
          <a:noFill/>
          <a:ln w="25400" cap="flat">
            <a:solidFill>
              <a:srgbClr val="FF74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66720" y="2250440"/>
            <a:ext cx="2576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Latency-Sensitive</a:t>
            </a:r>
            <a:endParaRPr lang="zh-CN" altLang="en-US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20" y="4258945"/>
            <a:ext cx="1080135" cy="10623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07705" y="2218055"/>
            <a:ext cx="2576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Large Directori</a:t>
            </a:r>
            <a:r>
              <a:rPr lang="en-US" altLang="zh-CN" sz="2400"/>
              <a:t>y</a:t>
            </a:r>
            <a:endParaRPr lang="en-US" altLang="zh-CN" sz="2400"/>
          </a:p>
        </p:txBody>
      </p:sp>
      <p:sp>
        <p:nvSpPr>
          <p:cNvPr id="17" name="文本框 16"/>
          <p:cNvSpPr txBox="1"/>
          <p:nvPr/>
        </p:nvSpPr>
        <p:spPr>
          <a:xfrm>
            <a:off x="2966720" y="4615815"/>
            <a:ext cx="2576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Hotspot</a:t>
            </a:r>
            <a:r>
              <a:rPr lang="zh-CN" altLang="en-US" sz="2400"/>
              <a:t> Directori</a:t>
            </a:r>
            <a:r>
              <a:rPr lang="en-US" altLang="zh-CN" sz="2400"/>
              <a:t>y</a:t>
            </a:r>
            <a:endParaRPr lang="en-US" altLang="zh-CN" sz="2400"/>
          </a:p>
        </p:txBody>
      </p:sp>
      <p:sp>
        <p:nvSpPr>
          <p:cNvPr id="19" name="文本框 18"/>
          <p:cNvSpPr txBox="1"/>
          <p:nvPr/>
        </p:nvSpPr>
        <p:spPr>
          <a:xfrm>
            <a:off x="8320405" y="4438015"/>
            <a:ext cx="3108325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Poor Performance in Hybrid Cloud</a:t>
            </a:r>
            <a:endParaRPr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046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High-performance and scalable metadata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66700" y="964565"/>
            <a:ext cx="5494020" cy="527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Metadata is persisted to disk and cached in memory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File's dentry and inode sharding by range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Efficient readdir performance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Tens of millions files in a single directory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Tens of billions of files in single cluster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6510" y="1327150"/>
            <a:ext cx="525466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Multi-level Cache Acceleration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15595" y="998220"/>
            <a:ext cx="5033010" cy="466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Cache Acceleration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Two-level Cache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Local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Global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Cache Policy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Active Pre-warming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742950" lvl="1" indent="-28575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Passive Caching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1160" y="5959475"/>
            <a:ext cx="601980" cy="15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8" name="图片 117" descr="imag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9720" y="1393825"/>
            <a:ext cx="6476365" cy="500951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8011160" y="5661660"/>
            <a:ext cx="601980" cy="29781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5755" y="-142875"/>
            <a:ext cx="1150556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Benefits of Cache Acceleration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940" y="1421130"/>
            <a:ext cx="9133840" cy="49739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New Hybrid Cloud Solution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88290" y="1391920"/>
            <a:ext cx="5314315" cy="501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fontAlgn="auto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concept of hybrid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Mixing multiple types of storage resources within a Cluster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Cross-Cloud Hybrid storage of persistent data resources within a Cluster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Data Tiering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Volume-level tiering policys with file-level  tiering actions.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Driven by lifecycle mechanism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cache miss, data will be read from the lower layer and asynchronously written to the cache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820" y="1525905"/>
            <a:ext cx="6480000" cy="45769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2105" y="1985645"/>
            <a:ext cx="1001014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CubeFS Introduction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The Requirements and Challenges of LLMs Storage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OPPO LLM Storage Practice Based on CubeFS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CubeFS Future Plans</a:t>
            </a: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Future Planning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01920" y="1945706"/>
            <a:ext cx="716318" cy="720428"/>
            <a:chOff x="1604916" y="1684371"/>
            <a:chExt cx="716318" cy="720428"/>
          </a:xfrm>
        </p:grpSpPr>
        <p:sp>
          <p:nvSpPr>
            <p:cNvPr id="6" name="Oval 28"/>
            <p:cNvSpPr/>
            <p:nvPr/>
          </p:nvSpPr>
          <p:spPr>
            <a:xfrm>
              <a:off x="1604916" y="1684371"/>
              <a:ext cx="716318" cy="72042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80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grpSp>
          <p:nvGrpSpPr>
            <p:cNvPr id="7" name="Group 45"/>
            <p:cNvGrpSpPr/>
            <p:nvPr/>
          </p:nvGrpSpPr>
          <p:grpSpPr>
            <a:xfrm>
              <a:off x="1798748" y="1896448"/>
              <a:ext cx="326833" cy="354070"/>
              <a:chOff x="6941027" y="4788593"/>
              <a:chExt cx="359392" cy="389342"/>
            </a:xfrm>
            <a:solidFill>
              <a:schemeClr val="bg1"/>
            </a:solidFill>
          </p:grpSpPr>
          <p:sp>
            <p:nvSpPr>
              <p:cNvPr id="8" name="Freeform 132"/>
              <p:cNvSpPr/>
              <p:nvPr/>
            </p:nvSpPr>
            <p:spPr bwMode="auto">
              <a:xfrm>
                <a:off x="7018395" y="4880936"/>
                <a:ext cx="204654" cy="207151"/>
              </a:xfrm>
              <a:custGeom>
                <a:avLst/>
                <a:gdLst>
                  <a:gd name="T0" fmla="*/ 0 w 82"/>
                  <a:gd name="T1" fmla="*/ 29 h 83"/>
                  <a:gd name="T2" fmla="*/ 58 w 82"/>
                  <a:gd name="T3" fmla="*/ 29 h 83"/>
                  <a:gd name="T4" fmla="*/ 58 w 82"/>
                  <a:gd name="T5" fmla="*/ 83 h 83"/>
                  <a:gd name="T6" fmla="*/ 82 w 82"/>
                  <a:gd name="T7" fmla="*/ 83 h 83"/>
                  <a:gd name="T8" fmla="*/ 82 w 82"/>
                  <a:gd name="T9" fmla="*/ 0 h 83"/>
                  <a:gd name="T10" fmla="*/ 0 w 82"/>
                  <a:gd name="T11" fmla="*/ 0 h 83"/>
                  <a:gd name="T12" fmla="*/ 0 w 82"/>
                  <a:gd name="T13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  <p:sp>
            <p:nvSpPr>
              <p:cNvPr id="9" name="Freeform 133"/>
              <p:cNvSpPr/>
              <p:nvPr/>
            </p:nvSpPr>
            <p:spPr bwMode="auto">
              <a:xfrm>
                <a:off x="7093268" y="4788593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9 h 82"/>
                  <a:gd name="T4" fmla="*/ 59 w 83"/>
                  <a:gd name="T5" fmla="*/ 29 h 82"/>
                  <a:gd name="T6" fmla="*/ 59 w 83"/>
                  <a:gd name="T7" fmla="*/ 82 h 82"/>
                  <a:gd name="T8" fmla="*/ 83 w 83"/>
                  <a:gd name="T9" fmla="*/ 82 h 82"/>
                  <a:gd name="T10" fmla="*/ 83 w 83"/>
                  <a:gd name="T11" fmla="*/ 0 h 82"/>
                  <a:gd name="T12" fmla="*/ 0 w 83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  <p:sp>
            <p:nvSpPr>
              <p:cNvPr id="10" name="Rectangle 134"/>
              <p:cNvSpPr>
                <a:spLocks noChangeArrowheads="1"/>
              </p:cNvSpPr>
              <p:nvPr/>
            </p:nvSpPr>
            <p:spPr bwMode="auto">
              <a:xfrm>
                <a:off x="6941027" y="4970784"/>
                <a:ext cx="207151" cy="2071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</p:grpSp>
      </p:grpSp>
      <p:sp>
        <p:nvSpPr>
          <p:cNvPr id="2" name="矩形: 圆角 4"/>
          <p:cNvSpPr/>
          <p:nvPr/>
        </p:nvSpPr>
        <p:spPr>
          <a:xfrm>
            <a:off x="752318" y="2797542"/>
            <a:ext cx="2416396" cy="524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Application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765825" y="3403655"/>
            <a:ext cx="2393363" cy="2622353"/>
          </a:xfrm>
          <a:prstGeom prst="roundRect">
            <a:avLst>
              <a:gd name="adj" fmla="val 3656"/>
            </a:avLst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 dirty="0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3431" y="3557024"/>
            <a:ext cx="224753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CubeFS for Andriod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8100" y="4414294"/>
            <a:ext cx="237033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Hybrid/Multi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Cloud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21802" y="1908133"/>
            <a:ext cx="716318" cy="720428"/>
            <a:chOff x="4264697" y="1669629"/>
            <a:chExt cx="716318" cy="720428"/>
          </a:xfrm>
        </p:grpSpPr>
        <p:sp>
          <p:nvSpPr>
            <p:cNvPr id="18" name="Oval 4"/>
            <p:cNvSpPr/>
            <p:nvPr/>
          </p:nvSpPr>
          <p:spPr>
            <a:xfrm>
              <a:off x="4264697" y="1669629"/>
              <a:ext cx="716318" cy="72042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80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grpSp>
          <p:nvGrpSpPr>
            <p:cNvPr id="19" name="Group 24"/>
            <p:cNvGrpSpPr/>
            <p:nvPr/>
          </p:nvGrpSpPr>
          <p:grpSpPr>
            <a:xfrm>
              <a:off x="4449800" y="1898771"/>
              <a:ext cx="313118" cy="334120"/>
              <a:chOff x="5513440" y="1766202"/>
              <a:chExt cx="429274" cy="458067"/>
            </a:xfrm>
            <a:solidFill>
              <a:schemeClr val="bg1"/>
            </a:solidFill>
          </p:grpSpPr>
          <p:sp>
            <p:nvSpPr>
              <p:cNvPr id="2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  <p:sp>
            <p:nvSpPr>
              <p:cNvPr id="21" name="Freeform 148"/>
              <p:cNvSpPr>
                <a:spLocks noEditPoints="1"/>
              </p:cNvSpPr>
              <p:nvPr/>
            </p:nvSpPr>
            <p:spPr bwMode="auto">
              <a:xfrm>
                <a:off x="5563934" y="1847405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  <p:sp>
            <p:nvSpPr>
              <p:cNvPr id="2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OPPOSans R" panose="00020600040101010101" pitchFamily="18" charset="-122"/>
                  <a:ea typeface="OPPOSans-B" panose="00020600040101010101" pitchFamily="18" charset="-122"/>
                  <a:sym typeface="OPPOSans R" panose="00020600040101010101" pitchFamily="18" charset="-122"/>
                </a:endParaRPr>
              </a:p>
            </p:txBody>
          </p:sp>
        </p:grpSp>
      </p:grpSp>
      <p:sp>
        <p:nvSpPr>
          <p:cNvPr id="24" name="矩形: 圆角 23"/>
          <p:cNvSpPr/>
          <p:nvPr/>
        </p:nvSpPr>
        <p:spPr>
          <a:xfrm>
            <a:off x="3553454" y="2797542"/>
            <a:ext cx="2416396" cy="524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Performance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576486" y="3375080"/>
            <a:ext cx="2393363" cy="2622353"/>
          </a:xfrm>
          <a:prstGeom prst="roundRect">
            <a:avLst>
              <a:gd name="adj" fmla="val 3656"/>
            </a:avLst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 dirty="0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50712" y="3557273"/>
            <a:ext cx="716318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GDS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45690" y="1913679"/>
            <a:ext cx="716318" cy="720428"/>
            <a:chOff x="454413" y="555922"/>
            <a:chExt cx="716318" cy="720428"/>
          </a:xfrm>
        </p:grpSpPr>
        <p:sp>
          <p:nvSpPr>
            <p:cNvPr id="32" name="Oval 2"/>
            <p:cNvSpPr/>
            <p:nvPr/>
          </p:nvSpPr>
          <p:spPr>
            <a:xfrm>
              <a:off x="454413" y="555922"/>
              <a:ext cx="716318" cy="72042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880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622335" y="774462"/>
              <a:ext cx="380474" cy="256684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34" name="矩形: 圆角 33"/>
          <p:cNvSpPr/>
          <p:nvPr/>
        </p:nvSpPr>
        <p:spPr>
          <a:xfrm>
            <a:off x="6259105" y="2797542"/>
            <a:ext cx="2416396" cy="524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Optimization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6270621" y="3348899"/>
            <a:ext cx="2393363" cy="2622353"/>
          </a:xfrm>
          <a:prstGeom prst="roundRect">
            <a:avLst>
              <a:gd name="adj" fmla="val 3656"/>
            </a:avLst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 dirty="0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60477" y="3465150"/>
            <a:ext cx="2235225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Dynamic Metadata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Cache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4101" y="5262375"/>
            <a:ext cx="1971951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Vector Retrieval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1" name="Oval 2"/>
          <p:cNvSpPr/>
          <p:nvPr/>
        </p:nvSpPr>
        <p:spPr>
          <a:xfrm>
            <a:off x="9711750" y="1887498"/>
            <a:ext cx="716318" cy="720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8967075" y="2798031"/>
            <a:ext cx="2416396" cy="5248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Ease-of-Use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975502" y="3348899"/>
            <a:ext cx="2393363" cy="2622353"/>
          </a:xfrm>
          <a:prstGeom prst="roundRect">
            <a:avLst>
              <a:gd name="adj" fmla="val 3656"/>
            </a:avLst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 dirty="0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009742" y="3573028"/>
            <a:ext cx="2137309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Dashboard 2.0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966624" y="4414392"/>
            <a:ext cx="2224503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Official Website 3.0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60340" y="4321697"/>
            <a:ext cx="2356854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Replica and EC Subsystem Merging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21025" y="5170953"/>
            <a:ext cx="2235225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Meta Subsystem Reconstruct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012553" y="5262940"/>
            <a:ext cx="2224503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Migration Toolchain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618118" y="4414761"/>
            <a:ext cx="228583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Kernel Client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641342" y="5262600"/>
            <a:ext cx="812165" cy="35242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OPPOSans R" panose="00020600040101010101" pitchFamily="18" charset="-122"/>
              </a:rPr>
              <a:t>RDMA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OPPOSans R" panose="00020600040101010101" pitchFamily="18" charset="-122"/>
            </a:endParaRPr>
          </a:p>
        </p:txBody>
      </p:sp>
      <p:pic>
        <p:nvPicPr>
          <p:cNvPr id="3" name="图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4559" y="2076956"/>
            <a:ext cx="367476" cy="367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Learn more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9394" name="文本框 6"/>
          <p:cNvSpPr txBox="1"/>
          <p:nvPr/>
        </p:nvSpPr>
        <p:spPr>
          <a:xfrm>
            <a:off x="383223" y="1185545"/>
            <a:ext cx="22740937" cy="1920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lvl="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website：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OPPOSans M" panose="00020600040101010101" charset="-122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OPPOSans M" panose="00020600040101010101" charset="-122"/>
              </a:rPr>
              <a:t>cubefs.io</a:t>
            </a:r>
            <a:endParaRPr lang="en-US" altLang="zh-CN" sz="20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OPPOSans M" panose="00020600040101010101" charset="-122"/>
            </a:endParaRPr>
          </a:p>
          <a:p>
            <a:pPr marL="285750" lvl="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github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https://github.com/cubefs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Helvetica Neue" charset="-122"/>
            </a:endParaRPr>
          </a:p>
          <a:p>
            <a:pPr marL="285750" lvl="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Helvetica Neue" charset="-122"/>
              </a:rPr>
              <a:t>slack: https://cubefs.slack.com</a:t>
            </a:r>
            <a:endParaRPr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396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3562985"/>
            <a:ext cx="2536825" cy="2520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4" descr="qr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0" y="3562985"/>
            <a:ext cx="2515235" cy="2520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81760" y="6303010"/>
            <a:ext cx="280606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Official public account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3965" y="6303010"/>
            <a:ext cx="247777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WeChat Assistant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2740" y="1985645"/>
            <a:ext cx="1001014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CubeFS Introduction</a:t>
            </a: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The Requirements and Challenges of LLMs Storage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OPPO LLM Storage Practices Based on CubeFS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Future Plans</a:t>
            </a:r>
            <a:endParaRPr 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36179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Introduction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788670" y="1192530"/>
            <a:ext cx="9611995" cy="27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CubeFS is a new generation of cloud-native open-source storage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hosted by the CNCF，Currently in the "incubating" stage , and progressing towards "graduation".</a:t>
            </a:r>
            <a:endParaRPr lang="en-US" sz="1800" b="0" i="0" u="none" strike="noStrike" cap="none" spc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the first product that provide a complete set of file and object storage capabilities.</a:t>
            </a:r>
            <a:endParaRPr lang="en-US" sz="1800" b="0" i="0" u="none" strike="noStrike" cap="none" spc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+mn-ea"/>
              </a:rPr>
              <a:t>Official website: https://cubefs.io.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693" y="4162425"/>
            <a:ext cx="9759186" cy="2183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3"/>
          <p:cNvCxnSpPr/>
          <p:nvPr/>
        </p:nvCxnSpPr>
        <p:spPr>
          <a:xfrm>
            <a:off x="139637" y="3692541"/>
            <a:ext cx="1205236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CubeFS D</a:t>
            </a:r>
            <a:r>
              <a:rPr 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evelopment History</a:t>
            </a:r>
            <a:endParaRPr 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43699" y="3352083"/>
            <a:ext cx="598581" cy="6020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82" name="Oval 5"/>
          <p:cNvSpPr/>
          <p:nvPr/>
        </p:nvSpPr>
        <p:spPr>
          <a:xfrm>
            <a:off x="3050083" y="3352083"/>
            <a:ext cx="598581" cy="6020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83" name="Oval 6"/>
          <p:cNvSpPr/>
          <p:nvPr/>
        </p:nvSpPr>
        <p:spPr>
          <a:xfrm>
            <a:off x="5063673" y="3352083"/>
            <a:ext cx="598581" cy="6020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84" name="Oval 7"/>
          <p:cNvSpPr/>
          <p:nvPr/>
        </p:nvSpPr>
        <p:spPr>
          <a:xfrm>
            <a:off x="7066957" y="3352083"/>
            <a:ext cx="598581" cy="6020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85" name="Oval 8"/>
          <p:cNvSpPr/>
          <p:nvPr/>
        </p:nvSpPr>
        <p:spPr>
          <a:xfrm>
            <a:off x="8973340" y="3395236"/>
            <a:ext cx="598581" cy="6020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88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86" name="Text Box 10"/>
          <p:cNvSpPr txBox="1">
            <a:spLocks noChangeArrowheads="1"/>
          </p:cNvSpPr>
          <p:nvPr/>
        </p:nvSpPr>
        <p:spPr bwMode="auto">
          <a:xfrm>
            <a:off x="668601" y="4004267"/>
            <a:ext cx="1445003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algn="ctr" defTabSz="1087755"/>
            <a:r>
              <a:rPr lang="en-US" sz="1200" b="1" dirty="0">
                <a:solidFill>
                  <a:srgbClr val="4BACC6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2019</a:t>
            </a:r>
            <a:endParaRPr lang="en-US" sz="1000" b="1" dirty="0">
              <a:solidFill>
                <a:srgbClr val="4BACC6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grpSp>
        <p:nvGrpSpPr>
          <p:cNvPr id="87" name="Group 14"/>
          <p:cNvGrpSpPr/>
          <p:nvPr/>
        </p:nvGrpSpPr>
        <p:grpSpPr>
          <a:xfrm flipV="1">
            <a:off x="1424305" y="1645285"/>
            <a:ext cx="2113280" cy="1555115"/>
            <a:chOff x="1066800" y="781050"/>
            <a:chExt cx="1524000" cy="1181100"/>
          </a:xfrm>
        </p:grpSpPr>
        <p:sp>
          <p:nvSpPr>
            <p:cNvPr id="88" name="Rounded Rectangle 11"/>
            <p:cNvSpPr/>
            <p:nvPr/>
          </p:nvSpPr>
          <p:spPr>
            <a:xfrm>
              <a:off x="1066800" y="984332"/>
              <a:ext cx="1524000" cy="977818"/>
            </a:xfrm>
            <a:prstGeom prst="roundRect">
              <a:avLst>
                <a:gd name="adj" fmla="val 1098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9" name="Right Triangle 12"/>
            <p:cNvSpPr/>
            <p:nvPr/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3237502" y="4311544"/>
            <a:ext cx="2006720" cy="1555208"/>
            <a:chOff x="1066800" y="781050"/>
            <a:chExt cx="1524000" cy="1181100"/>
          </a:xfrm>
        </p:grpSpPr>
        <p:sp>
          <p:nvSpPr>
            <p:cNvPr id="14" name="Rounded Rectangle 16"/>
            <p:cNvSpPr/>
            <p:nvPr/>
          </p:nvSpPr>
          <p:spPr>
            <a:xfrm>
              <a:off x="1066800" y="991065"/>
              <a:ext cx="1524000" cy="971085"/>
            </a:xfrm>
            <a:prstGeom prst="roundRect">
              <a:avLst>
                <a:gd name="adj" fmla="val 1098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15" name="Right Triangle 17"/>
            <p:cNvSpPr/>
            <p:nvPr/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102" name="Text Box 10"/>
          <p:cNvSpPr txBox="1">
            <a:spLocks noChangeArrowheads="1"/>
          </p:cNvSpPr>
          <p:nvPr/>
        </p:nvSpPr>
        <p:spPr bwMode="auto">
          <a:xfrm>
            <a:off x="1481363" y="1713078"/>
            <a:ext cx="1929969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defTabSz="1087755"/>
            <a:r>
              <a:rPr lang="en-US" altLang="zh-CN" sz="16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Launching</a:t>
            </a:r>
            <a:endParaRPr lang="en-US" altLang="zh-CN" sz="16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103" name="Text Box 10"/>
          <p:cNvSpPr txBox="1">
            <a:spLocks noChangeArrowheads="1"/>
          </p:cNvSpPr>
          <p:nvPr/>
        </p:nvSpPr>
        <p:spPr bwMode="auto">
          <a:xfrm>
            <a:off x="3276526" y="4707900"/>
            <a:ext cx="1929969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defTabSz="1087755"/>
            <a:r>
              <a:rPr lang="en-US" sz="16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In Progress</a:t>
            </a:r>
            <a:endParaRPr lang="en-US" sz="16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2574985" y="4004267"/>
            <a:ext cx="154877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algn="ctr" defTabSz="1087755"/>
            <a:r>
              <a:rPr lang="en-US" sz="1200" b="1" dirty="0">
                <a:solidFill>
                  <a:srgbClr val="4BACC6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2020</a:t>
            </a:r>
            <a:endParaRPr lang="en-US" sz="1200" b="1" dirty="0">
              <a:solidFill>
                <a:srgbClr val="4BACC6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585140" y="4004267"/>
            <a:ext cx="154877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algn="ctr" defTabSz="1087755"/>
            <a:r>
              <a:rPr lang="en-US" sz="1200" b="1" dirty="0">
                <a:solidFill>
                  <a:srgbClr val="4BACC6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2021</a:t>
            </a:r>
            <a:endParaRPr lang="en-US" sz="1200" b="1" dirty="0">
              <a:solidFill>
                <a:srgbClr val="4BACC6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88425" y="4004267"/>
            <a:ext cx="154877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algn="ctr" defTabSz="1087755"/>
            <a:r>
              <a:rPr lang="en-US" sz="1200" b="1" dirty="0">
                <a:solidFill>
                  <a:srgbClr val="4BACC6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2022</a:t>
            </a:r>
            <a:endParaRPr lang="en-US" sz="1200" b="1" dirty="0">
              <a:solidFill>
                <a:srgbClr val="4BACC6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498244" y="4004267"/>
            <a:ext cx="154877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algn="ctr" defTabSz="1087755"/>
            <a:r>
              <a:rPr lang="en-US" sz="1200" b="1" dirty="0">
                <a:solidFill>
                  <a:srgbClr val="4BACC6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2023</a:t>
            </a:r>
            <a:endParaRPr lang="en-US" sz="1200" b="1" dirty="0">
              <a:solidFill>
                <a:srgbClr val="4BACC6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grpSp>
        <p:nvGrpSpPr>
          <p:cNvPr id="20" name="Group 37"/>
          <p:cNvGrpSpPr/>
          <p:nvPr/>
        </p:nvGrpSpPr>
        <p:grpSpPr>
          <a:xfrm>
            <a:off x="1267309" y="3510136"/>
            <a:ext cx="351359" cy="285910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grpSp>
        <p:nvGrpSpPr>
          <p:cNvPr id="24" name="Group 41"/>
          <p:cNvGrpSpPr/>
          <p:nvPr/>
        </p:nvGrpSpPr>
        <p:grpSpPr>
          <a:xfrm>
            <a:off x="5155926" y="3461395"/>
            <a:ext cx="414074" cy="407502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2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27" name="Freeform 64"/>
          <p:cNvSpPr>
            <a:spLocks noEditPoints="1"/>
          </p:cNvSpPr>
          <p:nvPr/>
        </p:nvSpPr>
        <p:spPr bwMode="auto">
          <a:xfrm>
            <a:off x="9109572" y="3529031"/>
            <a:ext cx="326120" cy="3113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28" name="Freeform 105"/>
          <p:cNvSpPr>
            <a:spLocks noEditPoints="1"/>
          </p:cNvSpPr>
          <p:nvPr/>
        </p:nvSpPr>
        <p:spPr bwMode="auto">
          <a:xfrm>
            <a:off x="7220007" y="3543080"/>
            <a:ext cx="292481" cy="257975"/>
          </a:xfrm>
          <a:custGeom>
            <a:avLst/>
            <a:gdLst>
              <a:gd name="T0" fmla="*/ 133 w 134"/>
              <a:gd name="T1" fmla="*/ 16 h 118"/>
              <a:gd name="T2" fmla="*/ 121 w 134"/>
              <a:gd name="T3" fmla="*/ 4 h 118"/>
              <a:gd name="T4" fmla="*/ 115 w 134"/>
              <a:gd name="T5" fmla="*/ 4 h 118"/>
              <a:gd name="T6" fmla="*/ 114 w 134"/>
              <a:gd name="T7" fmla="*/ 7 h 118"/>
              <a:gd name="T8" fmla="*/ 111 w 134"/>
              <a:gd name="T9" fmla="*/ 8 h 118"/>
              <a:gd name="T10" fmla="*/ 111 w 134"/>
              <a:gd name="T11" fmla="*/ 8 h 118"/>
              <a:gd name="T12" fmla="*/ 81 w 134"/>
              <a:gd name="T13" fmla="*/ 39 h 118"/>
              <a:gd name="T14" fmla="*/ 79 w 134"/>
              <a:gd name="T15" fmla="*/ 46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6 w 134"/>
              <a:gd name="T23" fmla="*/ 57 h 118"/>
              <a:gd name="T24" fmla="*/ 54 w 134"/>
              <a:gd name="T25" fmla="*/ 35 h 118"/>
              <a:gd name="T26" fmla="*/ 47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8 w 134"/>
              <a:gd name="T35" fmla="*/ 36 h 118"/>
              <a:gd name="T36" fmla="*/ 3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1 w 134"/>
              <a:gd name="T51" fmla="*/ 98 h 118"/>
              <a:gd name="T52" fmla="*/ 21 w 134"/>
              <a:gd name="T53" fmla="*/ 114 h 118"/>
              <a:gd name="T54" fmla="*/ 23 w 134"/>
              <a:gd name="T55" fmla="*/ 116 h 118"/>
              <a:gd name="T56" fmla="*/ 39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3 w 134"/>
              <a:gd name="T63" fmla="*/ 79 h 118"/>
              <a:gd name="T64" fmla="*/ 98 w 134"/>
              <a:gd name="T65" fmla="*/ 114 h 118"/>
              <a:gd name="T66" fmla="*/ 107 w 134"/>
              <a:gd name="T67" fmla="*/ 118 h 118"/>
              <a:gd name="T68" fmla="*/ 116 w 134"/>
              <a:gd name="T69" fmla="*/ 114 h 118"/>
              <a:gd name="T70" fmla="*/ 116 w 134"/>
              <a:gd name="T71" fmla="*/ 97 h 118"/>
              <a:gd name="T72" fmla="*/ 80 w 134"/>
              <a:gd name="T73" fmla="*/ 61 h 118"/>
              <a:gd name="T74" fmla="*/ 87 w 134"/>
              <a:gd name="T75" fmla="*/ 55 h 118"/>
              <a:gd name="T76" fmla="*/ 90 w 134"/>
              <a:gd name="T77" fmla="*/ 58 h 118"/>
              <a:gd name="T78" fmla="*/ 98 w 134"/>
              <a:gd name="T79" fmla="*/ 56 h 118"/>
              <a:gd name="T80" fmla="*/ 128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3 w 134"/>
              <a:gd name="T89" fmla="*/ 22 h 118"/>
              <a:gd name="T90" fmla="*/ 133 w 134"/>
              <a:gd name="T91" fmla="*/ 16 h 118"/>
              <a:gd name="T92" fmla="*/ 108 w 134"/>
              <a:gd name="T93" fmla="*/ 103 h 118"/>
              <a:gd name="T94" fmla="*/ 113 w 134"/>
              <a:gd name="T95" fmla="*/ 107 h 118"/>
              <a:gd name="T96" fmla="*/ 108 w 134"/>
              <a:gd name="T97" fmla="*/ 112 h 118"/>
              <a:gd name="T98" fmla="*/ 103 w 134"/>
              <a:gd name="T99" fmla="*/ 107 h 118"/>
              <a:gd name="T100" fmla="*/ 108 w 134"/>
              <a:gd name="T101" fmla="*/ 103 h 118"/>
              <a:gd name="T102" fmla="*/ 91 w 134"/>
              <a:gd name="T103" fmla="*/ 40 h 118"/>
              <a:gd name="T104" fmla="*/ 89 w 134"/>
              <a:gd name="T105" fmla="*/ 38 h 118"/>
              <a:gd name="T106" fmla="*/ 111 w 134"/>
              <a:gd name="T107" fmla="*/ 16 h 118"/>
              <a:gd name="T108" fmla="*/ 113 w 134"/>
              <a:gd name="T109" fmla="*/ 18 h 118"/>
              <a:gd name="T110" fmla="*/ 91 w 134"/>
              <a:gd name="T111" fmla="*/ 40 h 118"/>
              <a:gd name="T112" fmla="*/ 98 w 134"/>
              <a:gd name="T113" fmla="*/ 48 h 118"/>
              <a:gd name="T114" fmla="*/ 96 w 134"/>
              <a:gd name="T115" fmla="*/ 46 h 118"/>
              <a:gd name="T116" fmla="*/ 119 w 134"/>
              <a:gd name="T117" fmla="*/ 23 h 118"/>
              <a:gd name="T118" fmla="*/ 121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grpSp>
        <p:nvGrpSpPr>
          <p:cNvPr id="29" name="Group 46"/>
          <p:cNvGrpSpPr/>
          <p:nvPr/>
        </p:nvGrpSpPr>
        <p:grpSpPr>
          <a:xfrm>
            <a:off x="3201079" y="3465772"/>
            <a:ext cx="296588" cy="374639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30" name="Freeform 107"/>
            <p:cNvSpPr/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31" name="Freeform 108"/>
            <p:cNvSpPr/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32" name="Freeform 109"/>
            <p:cNvSpPr/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20495" y="2179320"/>
            <a:ext cx="2385695" cy="47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Mar: opensource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Dec: Join CNCF Sandbox    </a:t>
            </a:r>
            <a:endParaRPr lang="zh-CN" altLang="en-US" sz="12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237502" y="5094243"/>
            <a:ext cx="2082739" cy="47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Apr:  S3 interface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Aug: hdfs sdk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grpSp>
        <p:nvGrpSpPr>
          <p:cNvPr id="35" name="Group 14"/>
          <p:cNvGrpSpPr/>
          <p:nvPr/>
        </p:nvGrpSpPr>
        <p:grpSpPr>
          <a:xfrm flipV="1">
            <a:off x="5244465" y="1645920"/>
            <a:ext cx="2350135" cy="1555115"/>
            <a:chOff x="1066800" y="781050"/>
            <a:chExt cx="1524000" cy="1181100"/>
          </a:xfrm>
        </p:grpSpPr>
        <p:sp>
          <p:nvSpPr>
            <p:cNvPr id="36" name="Rounded Rectangle 11"/>
            <p:cNvSpPr/>
            <p:nvPr/>
          </p:nvSpPr>
          <p:spPr>
            <a:xfrm>
              <a:off x="1066800" y="984332"/>
              <a:ext cx="1524000" cy="977818"/>
            </a:xfrm>
            <a:prstGeom prst="roundRect">
              <a:avLst>
                <a:gd name="adj" fmla="val 1098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37" name="Right Triangle 12"/>
            <p:cNvSpPr/>
            <p:nvPr/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282597" y="1666060"/>
            <a:ext cx="1929969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defTabSz="1087755"/>
            <a:r>
              <a:rPr lang="en-US" sz="16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Reinforcement</a:t>
            </a:r>
            <a:endParaRPr lang="en-US" sz="16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17795" y="2122805"/>
            <a:ext cx="2152015" cy="47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Mar: StabilityEnhanced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Oct:  Remote shuffle</a:t>
            </a:r>
            <a:endParaRPr lang="zh-CN" altLang="en-US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grpSp>
        <p:nvGrpSpPr>
          <p:cNvPr id="40" name="Group 15"/>
          <p:cNvGrpSpPr/>
          <p:nvPr/>
        </p:nvGrpSpPr>
        <p:grpSpPr>
          <a:xfrm>
            <a:off x="7293509" y="4316639"/>
            <a:ext cx="2481748" cy="1555208"/>
            <a:chOff x="1066800" y="781050"/>
            <a:chExt cx="1884759" cy="1181100"/>
          </a:xfrm>
        </p:grpSpPr>
        <p:sp>
          <p:nvSpPr>
            <p:cNvPr id="41" name="Rounded Rectangle 16"/>
            <p:cNvSpPr/>
            <p:nvPr/>
          </p:nvSpPr>
          <p:spPr>
            <a:xfrm>
              <a:off x="1066800" y="991065"/>
              <a:ext cx="1884759" cy="971085"/>
            </a:xfrm>
            <a:prstGeom prst="roundRect">
              <a:avLst>
                <a:gd name="adj" fmla="val 1098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42" name="Right Triangle 17"/>
            <p:cNvSpPr/>
            <p:nvPr/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7369893" y="4668682"/>
            <a:ext cx="1929969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defTabSz="1087755"/>
            <a:r>
              <a:rPr lang="en-US" altLang="zh-CN" sz="16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Big Leap</a:t>
            </a:r>
            <a:endParaRPr lang="en-US" sz="16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24444" y="4961070"/>
            <a:ext cx="2383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Jan:</a:t>
            </a: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Failure</a:t>
            </a:r>
            <a:r>
              <a:rPr lang="zh-CN" altLang="en-US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domain group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Apr: Erasure-code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Jun: Incubation project</a:t>
            </a:r>
            <a:endParaRPr lang="en-US" altLang="zh-CN" sz="12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Aug: QoS &amp; Cache acc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  <p:grpSp>
        <p:nvGrpSpPr>
          <p:cNvPr id="45" name="Group 14"/>
          <p:cNvGrpSpPr/>
          <p:nvPr/>
        </p:nvGrpSpPr>
        <p:grpSpPr>
          <a:xfrm flipV="1">
            <a:off x="9226359" y="1645369"/>
            <a:ext cx="2608704" cy="1555211"/>
            <a:chOff x="1066799" y="781050"/>
            <a:chExt cx="1981176" cy="1181103"/>
          </a:xfrm>
        </p:grpSpPr>
        <p:sp>
          <p:nvSpPr>
            <p:cNvPr id="46" name="Rounded Rectangle 11"/>
            <p:cNvSpPr/>
            <p:nvPr/>
          </p:nvSpPr>
          <p:spPr>
            <a:xfrm>
              <a:off x="1066799" y="984335"/>
              <a:ext cx="1981176" cy="977818"/>
            </a:xfrm>
            <a:prstGeom prst="roundRect">
              <a:avLst>
                <a:gd name="adj" fmla="val 1098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  <p:sp>
          <p:nvSpPr>
            <p:cNvPr id="47" name="Right Triangle 12"/>
            <p:cNvSpPr/>
            <p:nvPr/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endParaRPr>
            </a:p>
          </p:txBody>
        </p: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9264735" y="1693190"/>
            <a:ext cx="2326726" cy="292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p>
            <a:pPr defTabSz="1087755"/>
            <a:r>
              <a:rPr lang="en-US" sz="16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cs typeface="Open Sans" pitchFamily="34" charset="0"/>
                <a:sym typeface="OPPOSans R" panose="00020600040101010101" pitchFamily="18" charset="-122"/>
              </a:rPr>
              <a:t>Ready to graduate</a:t>
            </a:r>
            <a:endParaRPr lang="en-US" sz="16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cs typeface="Open Sans" pitchFamily="34" charset="0"/>
              <a:sym typeface="OPPOSans R" panose="00020600040101010101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226359" y="2009974"/>
            <a:ext cx="2541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Mar: audit log and stability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Aug: atomicity, stability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        quota limitation</a:t>
            </a:r>
            <a:endParaRPr lang="en-US" altLang="zh-CN" sz="1200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1200" b="1" dirty="0">
                <a:solidFill>
                  <a:schemeClr val="bg1"/>
                </a:solidFill>
                <a:latin typeface="OPPOSans R" panose="00020600040101010101" pitchFamily="18" charset="-122"/>
                <a:ea typeface="OPPOSans-B" panose="00020600040101010101" pitchFamily="18" charset="-122"/>
                <a:sym typeface="OPPOSans R" panose="00020600040101010101" pitchFamily="18" charset="-122"/>
              </a:rPr>
              <a:t>        Security audit ongoing</a:t>
            </a:r>
            <a:endParaRPr lang="zh-CN" altLang="en-US" sz="1200" b="1" dirty="0">
              <a:solidFill>
                <a:schemeClr val="bg1"/>
              </a:solidFill>
              <a:latin typeface="OPPOSans R" panose="00020600040101010101" pitchFamily="18" charset="-122"/>
              <a:ea typeface="OPPOSans-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Key Features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1031" name="Picture 7" descr="arc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68265" y="1593215"/>
            <a:ext cx="6120765" cy="4606925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5673090" y="5673090"/>
            <a:ext cx="1524000" cy="52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6390" y="1277620"/>
            <a:ext cx="5017770" cy="454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Key Features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Multi-protocol Access interoperability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Replicates / Erasure-coding engine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Multi-tenant Management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Multi-level Caching Acceleration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High Scalability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High Performance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Cloud Native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24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Multi-protocol Client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2615" y="1384300"/>
            <a:ext cx="6775450" cy="5007610"/>
            <a:chOff x="8259" y="2120"/>
            <a:chExt cx="10670" cy="7886"/>
          </a:xfrm>
        </p:grpSpPr>
        <p:sp>
          <p:nvSpPr>
            <p:cNvPr id="14" name="圆角矩形 13"/>
            <p:cNvSpPr/>
            <p:nvPr/>
          </p:nvSpPr>
          <p:spPr>
            <a:xfrm>
              <a:off x="8259" y="2120"/>
              <a:ext cx="9978" cy="7887"/>
            </a:xfrm>
            <a:prstGeom prst="roundRect">
              <a:avLst>
                <a:gd name="adj" fmla="val 3967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5" name="圆角矩形 1034"/>
            <p:cNvSpPr/>
            <p:nvPr/>
          </p:nvSpPr>
          <p:spPr bwMode="auto">
            <a:xfrm>
              <a:off x="8778" y="4866"/>
              <a:ext cx="8001" cy="2381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dash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25" name="圆角矩形 1024"/>
            <p:cNvSpPr/>
            <p:nvPr/>
          </p:nvSpPr>
          <p:spPr bwMode="auto">
            <a:xfrm>
              <a:off x="11659" y="2416"/>
              <a:ext cx="2203" cy="1928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27" name="圆角矩形 1026"/>
            <p:cNvSpPr/>
            <p:nvPr/>
          </p:nvSpPr>
          <p:spPr bwMode="auto">
            <a:xfrm>
              <a:off x="14575" y="2372"/>
              <a:ext cx="2203" cy="1928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3" name="圆角矩形 62"/>
            <p:cNvSpPr/>
            <p:nvPr/>
          </p:nvSpPr>
          <p:spPr bwMode="auto">
            <a:xfrm>
              <a:off x="8904" y="2421"/>
              <a:ext cx="2203" cy="1928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8940" y="4980"/>
              <a:ext cx="2203" cy="2154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11659" y="4980"/>
              <a:ext cx="2203" cy="2154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8898" y="8001"/>
              <a:ext cx="7752" cy="1814"/>
            </a:xfrm>
            <a:prstGeom prst="roundRect">
              <a:avLst>
                <a:gd name="adj" fmla="val 4743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文本框 10"/>
            <p:cNvSpPr/>
            <p:nvPr/>
          </p:nvSpPr>
          <p:spPr bwMode="auto">
            <a:xfrm>
              <a:off x="17381" y="3283"/>
              <a:ext cx="1474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>
                <a:buClrTx/>
                <a:buSzPct val="200000"/>
                <a:buFont typeface="Wingdings" panose="05000000000000000000"/>
                <a:buNone/>
              </a:pP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Past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3" name="直线连接符 22"/>
            <p:cNvCxnSpPr/>
            <p:nvPr/>
          </p:nvCxnSpPr>
          <p:spPr bwMode="auto">
            <a:xfrm flipV="1">
              <a:off x="8450" y="4679"/>
              <a:ext cx="9185" cy="1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/>
            <p:nvPr/>
          </p:nvSpPr>
          <p:spPr>
            <a:xfrm>
              <a:off x="10056" y="4299"/>
              <a:ext cx="622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S3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/>
            <p:nvPr/>
          </p:nvSpPr>
          <p:spPr>
            <a:xfrm>
              <a:off x="12750" y="4333"/>
              <a:ext cx="1037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HDFS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/>
            <p:cNvSpPr/>
            <p:nvPr/>
          </p:nvSpPr>
          <p:spPr>
            <a:xfrm>
              <a:off x="15650" y="4296"/>
              <a:ext cx="1124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POSIX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491" y="8532"/>
              <a:ext cx="2681" cy="852"/>
            </a:xfrm>
            <a:prstGeom prst="rect">
              <a:avLst/>
            </a:prstGeom>
          </p:spPr>
        </p:pic>
        <p:pic>
          <p:nvPicPr>
            <p:cNvPr id="10" name="图形 9" descr="无填充的笑脸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3" y="8499"/>
              <a:ext cx="789" cy="789"/>
            </a:xfrm>
            <a:prstGeom prst="rect">
              <a:avLst/>
            </a:prstGeom>
          </p:spPr>
        </p:pic>
        <p:pic>
          <p:nvPicPr>
            <p:cNvPr id="13" name="图形 12" descr="无填充的悲伤表情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9" y="3165"/>
              <a:ext cx="719" cy="719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>
              <a:off x="9053" y="5773"/>
              <a:ext cx="1997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image&amp;text</a:t>
              </a:r>
              <a:endParaRPr kumimoji="1"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9053" y="6426"/>
              <a:ext cx="1976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Audio&amp;video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053" y="5111"/>
              <a:ext cx="1990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IOT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1774" y="5745"/>
              <a:ext cx="1953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Flink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1774" y="6397"/>
              <a:ext cx="1953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Trino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1753" y="5110"/>
              <a:ext cx="1958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Spark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14451" y="4948"/>
              <a:ext cx="2203" cy="2154"/>
            </a:xfrm>
            <a:prstGeom prst="roundRect">
              <a:avLst>
                <a:gd name="adj" fmla="val 8195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4575" y="5757"/>
              <a:ext cx="1954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Pytorch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4575" y="6411"/>
              <a:ext cx="1954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PaddlePaddle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4575" y="5102"/>
              <a:ext cx="1954" cy="5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Tensorflow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6" name="直线箭头连接符 55"/>
            <p:cNvCxnSpPr/>
            <p:nvPr/>
          </p:nvCxnSpPr>
          <p:spPr>
            <a:xfrm flipV="1">
              <a:off x="10052" y="4292"/>
              <a:ext cx="0" cy="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V="1">
              <a:off x="12750" y="4299"/>
              <a:ext cx="0" cy="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 flipV="1">
              <a:off x="15552" y="4292"/>
              <a:ext cx="0" cy="6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10" descr="技术分享丨HDFS 入门- 知乎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796" y="3163"/>
              <a:ext cx="1934" cy="585"/>
            </a:xfrm>
            <a:prstGeom prst="rect">
              <a:avLst/>
            </a:prstGeom>
            <a:noFill/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393" y="2565"/>
              <a:ext cx="1109" cy="621"/>
            </a:xfrm>
            <a:prstGeom prst="rect">
              <a:avLst/>
            </a:prstGeom>
            <a:noFill/>
          </p:spPr>
        </p:pic>
        <p:pic>
          <p:nvPicPr>
            <p:cNvPr id="1024" name="图片 1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1" y="3292"/>
              <a:ext cx="986" cy="894"/>
            </a:xfrm>
            <a:prstGeom prst="rect">
              <a:avLst/>
            </a:prstGeom>
          </p:spPr>
        </p:pic>
        <p:pic>
          <p:nvPicPr>
            <p:cNvPr id="1029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762" y="2394"/>
              <a:ext cx="1775" cy="829"/>
            </a:xfrm>
            <a:prstGeom prst="rect">
              <a:avLst/>
            </a:prstGeom>
            <a:noFill/>
          </p:spPr>
        </p:pic>
        <p:pic>
          <p:nvPicPr>
            <p:cNvPr id="60" name="Picture 4" descr="Ceph enterprise support on your storage - ITServicenet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140" y="3067"/>
              <a:ext cx="1072" cy="1230"/>
            </a:xfrm>
            <a:prstGeom prst="rect">
              <a:avLst/>
            </a:prstGeom>
            <a:noFill/>
          </p:spPr>
        </p:pic>
        <p:cxnSp>
          <p:nvCxnSpPr>
            <p:cNvPr id="1031" name="直线连接符 1030"/>
            <p:cNvCxnSpPr/>
            <p:nvPr/>
          </p:nvCxnSpPr>
          <p:spPr bwMode="auto">
            <a:xfrm flipV="1">
              <a:off x="8450" y="7507"/>
              <a:ext cx="9185" cy="1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箭头连接符 1035"/>
            <p:cNvCxnSpPr>
              <a:stCxn id="50" idx="2"/>
              <a:endCxn id="9" idx="0"/>
            </p:cNvCxnSpPr>
            <p:nvPr/>
          </p:nvCxnSpPr>
          <p:spPr>
            <a:xfrm>
              <a:off x="10057" y="7134"/>
              <a:ext cx="2732" cy="8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箭头连接符 1038"/>
            <p:cNvCxnSpPr>
              <a:stCxn id="49" idx="2"/>
              <a:endCxn id="9" idx="0"/>
            </p:cNvCxnSpPr>
            <p:nvPr/>
          </p:nvCxnSpPr>
          <p:spPr>
            <a:xfrm>
              <a:off x="12776" y="7134"/>
              <a:ext cx="13" cy="8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箭头连接符 1045"/>
            <p:cNvCxnSpPr>
              <a:stCxn id="44" idx="2"/>
              <a:endCxn id="9" idx="0"/>
            </p:cNvCxnSpPr>
            <p:nvPr/>
          </p:nvCxnSpPr>
          <p:spPr>
            <a:xfrm flipH="1">
              <a:off x="12789" y="7102"/>
              <a:ext cx="2779" cy="8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文本框 1050"/>
            <p:cNvSpPr/>
            <p:nvPr/>
          </p:nvSpPr>
          <p:spPr>
            <a:xfrm>
              <a:off x="10414" y="7281"/>
              <a:ext cx="627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600" dirty="0"/>
                <a:t>S3</a:t>
              </a:r>
              <a:endParaRPr kumimoji="1" lang="zh-CN" altLang="en-US" sz="1600" dirty="0"/>
            </a:p>
          </p:txBody>
        </p:sp>
        <p:sp>
          <p:nvSpPr>
            <p:cNvPr id="1052" name="文本框 1051"/>
            <p:cNvSpPr/>
            <p:nvPr/>
          </p:nvSpPr>
          <p:spPr>
            <a:xfrm>
              <a:off x="12653" y="7261"/>
              <a:ext cx="1058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600" dirty="0"/>
                <a:t>HDFS</a:t>
              </a:r>
              <a:endParaRPr kumimoji="1" lang="zh-CN" altLang="en-US" sz="1600" dirty="0"/>
            </a:p>
          </p:txBody>
        </p:sp>
        <p:sp>
          <p:nvSpPr>
            <p:cNvPr id="1053" name="文本框 1052"/>
            <p:cNvSpPr/>
            <p:nvPr/>
          </p:nvSpPr>
          <p:spPr>
            <a:xfrm>
              <a:off x="14761" y="7272"/>
              <a:ext cx="1124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POSIX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/>
            <p:nvPr/>
          </p:nvSpPr>
          <p:spPr bwMode="auto">
            <a:xfrm>
              <a:off x="17411" y="8689"/>
              <a:ext cx="1519" cy="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>
                <a:buClrTx/>
                <a:buSzPct val="200000"/>
                <a:buFont typeface="Wingdings" panose="05000000000000000000"/>
                <a:buNone/>
              </a:pP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Now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2" name="文本框 151"/>
          <p:cNvSpPr txBox="1"/>
          <p:nvPr/>
        </p:nvSpPr>
        <p:spPr>
          <a:xfrm>
            <a:off x="323850" y="1282065"/>
            <a:ext cx="5547360" cy="3779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Multi-Protocol Client /SDKs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S3, POSIX, and HDFS protocols compatibility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Multiple protocols share the same set of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   metadata and data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Multi-engine analysis of data without copying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Mixed data workload improves storage utilization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240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MetaData Subsystem</a:t>
            </a:r>
            <a:endParaRPr 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498970" y="1501065"/>
            <a:ext cx="4608000" cy="4942165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603592" y="1955552"/>
            <a:ext cx="464528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/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311685" y="2624223"/>
            <a:ext cx="457280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a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500120" y="2684011"/>
            <a:ext cx="478139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b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16120" y="3301974"/>
            <a:ext cx="458230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c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852120" y="3300319"/>
            <a:ext cx="470903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d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364120" y="3283413"/>
            <a:ext cx="445818" cy="447219"/>
          </a:xfrm>
          <a:prstGeom prst="ellips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e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cxnSp>
        <p:nvCxnSpPr>
          <p:cNvPr id="16" name="直线连接符 100"/>
          <p:cNvCxnSpPr>
            <a:stCxn id="10" idx="4"/>
            <a:endCxn id="11" idx="0"/>
          </p:cNvCxnSpPr>
          <p:nvPr/>
        </p:nvCxnSpPr>
        <p:spPr>
          <a:xfrm flipH="1">
            <a:off x="8531691" y="2402771"/>
            <a:ext cx="295910" cy="2216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17" name="直线连接符 101"/>
          <p:cNvCxnSpPr>
            <a:stCxn id="10" idx="4"/>
            <a:endCxn id="12" idx="0"/>
          </p:cNvCxnSpPr>
          <p:nvPr/>
        </p:nvCxnSpPr>
        <p:spPr>
          <a:xfrm>
            <a:off x="8827601" y="2402771"/>
            <a:ext cx="903605" cy="2813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18" name="直线连接符 102"/>
          <p:cNvCxnSpPr>
            <a:stCxn id="11" idx="4"/>
            <a:endCxn id="13" idx="0"/>
          </p:cNvCxnSpPr>
          <p:nvPr/>
        </p:nvCxnSpPr>
        <p:spPr>
          <a:xfrm flipH="1">
            <a:off x="8137100" y="3071442"/>
            <a:ext cx="394970" cy="2305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19" name="直线连接符 103"/>
          <p:cNvCxnSpPr>
            <a:stCxn id="11" idx="4"/>
            <a:endCxn id="14" idx="0"/>
          </p:cNvCxnSpPr>
          <p:nvPr/>
        </p:nvCxnSpPr>
        <p:spPr>
          <a:xfrm>
            <a:off x="8532070" y="3071442"/>
            <a:ext cx="547370" cy="2286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20" name="直线连接符 104"/>
          <p:cNvCxnSpPr>
            <a:stCxn id="12" idx="4"/>
            <a:endCxn id="15" idx="0"/>
          </p:cNvCxnSpPr>
          <p:nvPr/>
        </p:nvCxnSpPr>
        <p:spPr>
          <a:xfrm>
            <a:off x="9731570" y="3131230"/>
            <a:ext cx="847090" cy="1524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21" name="文本框 20"/>
          <p:cNvSpPr/>
          <p:nvPr/>
        </p:nvSpPr>
        <p:spPr>
          <a:xfrm>
            <a:off x="8382960" y="1595084"/>
            <a:ext cx="567464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Root</a:t>
            </a:r>
            <a:endParaRPr lang="zh-CN" altLang="en-US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765340" y="3893193"/>
            <a:ext cx="4175546" cy="2361600"/>
          </a:xfrm>
          <a:prstGeom prst="roundRect">
            <a:avLst>
              <a:gd name="adj" fmla="val 2271"/>
            </a:avLst>
          </a:prstGeom>
          <a:solidFill>
            <a:schemeClr val="bg1"/>
          </a:solidFill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876290" y="4161166"/>
            <a:ext cx="864000" cy="182520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832158" y="4156129"/>
            <a:ext cx="864000" cy="182520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800820" y="4146560"/>
            <a:ext cx="864000" cy="182520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008370" y="4292315"/>
            <a:ext cx="576000" cy="351869"/>
          </a:xfrm>
          <a:prstGeom prst="roundRect">
            <a:avLst/>
          </a:prstGeom>
          <a:solidFill>
            <a:schemeClr val="accent5">
              <a:lumMod val="75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mp0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979571" y="4299879"/>
            <a:ext cx="576000" cy="351869"/>
          </a:xfrm>
          <a:prstGeom prst="roundRect">
            <a:avLst/>
          </a:prstGeom>
          <a:solidFill>
            <a:schemeClr val="accent5">
              <a:lumMod val="75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mp0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0774175" y="4148372"/>
            <a:ext cx="864000" cy="182520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925192" y="4821530"/>
            <a:ext cx="576000" cy="351869"/>
          </a:xfrm>
          <a:prstGeom prst="roundRect">
            <a:avLst/>
          </a:prstGeom>
          <a:solidFill>
            <a:srgbClr val="00B050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mp1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993577" y="4821480"/>
            <a:ext cx="576000" cy="351869"/>
          </a:xfrm>
          <a:prstGeom prst="roundRect">
            <a:avLst/>
          </a:prstGeom>
          <a:solidFill>
            <a:srgbClr val="00B050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mp1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005963" y="4842981"/>
            <a:ext cx="576000" cy="351869"/>
          </a:xfrm>
          <a:prstGeom prst="roundRect">
            <a:avLst/>
          </a:prstGeom>
          <a:solidFill>
            <a:srgbClr val="00B050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mp1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00941" y="5416297"/>
            <a:ext cx="576000" cy="351869"/>
          </a:xfrm>
          <a:prstGeom prst="roundRect">
            <a:avLst/>
          </a:prstGeom>
          <a:solidFill>
            <a:srgbClr val="4496F2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mp2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9990091" y="5407508"/>
            <a:ext cx="576000" cy="351869"/>
          </a:xfrm>
          <a:prstGeom prst="roundRect">
            <a:avLst/>
          </a:prstGeom>
          <a:solidFill>
            <a:srgbClr val="4496F2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mp2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049932" y="5427850"/>
            <a:ext cx="576000" cy="351869"/>
          </a:xfrm>
          <a:prstGeom prst="roundRect">
            <a:avLst/>
          </a:prstGeom>
          <a:solidFill>
            <a:srgbClr val="4496F2">
              <a:alpha val="82000"/>
            </a:srgb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mp2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cxnSp>
        <p:nvCxnSpPr>
          <p:cNvPr id="35" name="曲线连接符 34"/>
          <p:cNvCxnSpPr>
            <a:stCxn id="10" idx="2"/>
            <a:endCxn id="48" idx="1"/>
          </p:cNvCxnSpPr>
          <p:nvPr/>
        </p:nvCxnSpPr>
        <p:spPr>
          <a:xfrm rot="10800000" flipV="1">
            <a:off x="7964805" y="2179320"/>
            <a:ext cx="638810" cy="2266950"/>
          </a:xfrm>
          <a:prstGeom prst="curvedConnector3">
            <a:avLst>
              <a:gd name="adj1" fmla="val 137276"/>
            </a:avLst>
          </a:prstGeom>
          <a:noFill/>
          <a:ln w="12700" cap="flat">
            <a:solidFill>
              <a:schemeClr val="accent5">
                <a:lumMod val="50000"/>
              </a:schemeClr>
            </a:solidFill>
            <a:prstDash val="dash"/>
            <a:miter lim="400000"/>
            <a:headEnd type="none"/>
            <a:tailEnd type="triangl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36" name="曲线连接符 35"/>
          <p:cNvCxnSpPr>
            <a:stCxn id="11" idx="6"/>
            <a:endCxn id="30" idx="0"/>
          </p:cNvCxnSpPr>
          <p:nvPr/>
        </p:nvCxnSpPr>
        <p:spPr>
          <a:xfrm>
            <a:off x="8760460" y="2847975"/>
            <a:ext cx="1513205" cy="1973580"/>
          </a:xfrm>
          <a:prstGeom prst="curvedConnector2">
            <a:avLst/>
          </a:prstGeom>
          <a:noFill/>
          <a:ln w="12700" cap="flat">
            <a:solidFill>
              <a:srgbClr val="00B050"/>
            </a:solidFill>
            <a:prstDash val="dash"/>
            <a:miter lim="400000"/>
            <a:headEnd type="none"/>
            <a:tailEnd type="triangl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37" name="曲线连接符 36"/>
          <p:cNvCxnSpPr>
            <a:stCxn id="15" idx="6"/>
            <a:endCxn id="50" idx="3"/>
          </p:cNvCxnSpPr>
          <p:nvPr/>
        </p:nvCxnSpPr>
        <p:spPr>
          <a:xfrm flipH="1">
            <a:off x="10708640" y="3507105"/>
            <a:ext cx="100965" cy="2100580"/>
          </a:xfrm>
          <a:prstGeom prst="curvedConnector3">
            <a:avLst>
              <a:gd name="adj1" fmla="val -235849"/>
            </a:avLst>
          </a:prstGeom>
          <a:noFill/>
          <a:ln w="12700" cap="flat">
            <a:solidFill>
              <a:schemeClr val="accent1">
                <a:lumMod val="75000"/>
              </a:schemeClr>
            </a:solidFill>
            <a:prstDash val="dash"/>
            <a:miter lim="400000"/>
            <a:headEnd type="none"/>
            <a:tailEnd type="triangl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38" name="文本框 37"/>
          <p:cNvSpPr/>
          <p:nvPr/>
        </p:nvSpPr>
        <p:spPr>
          <a:xfrm>
            <a:off x="8210196" y="5693194"/>
            <a:ext cx="248466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…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39" name="文本框 38"/>
          <p:cNvSpPr/>
          <p:nvPr/>
        </p:nvSpPr>
        <p:spPr>
          <a:xfrm>
            <a:off x="9145921" y="5693194"/>
            <a:ext cx="248466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…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40" name="文本框 39"/>
          <p:cNvSpPr/>
          <p:nvPr/>
        </p:nvSpPr>
        <p:spPr>
          <a:xfrm>
            <a:off x="10128167" y="5693194"/>
            <a:ext cx="248466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…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41" name="文本框 40"/>
          <p:cNvSpPr/>
          <p:nvPr/>
        </p:nvSpPr>
        <p:spPr>
          <a:xfrm>
            <a:off x="11104460" y="5693194"/>
            <a:ext cx="248466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…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cxnSp>
        <p:nvCxnSpPr>
          <p:cNvPr id="43" name="直线箭头连接符 128"/>
          <p:cNvCxnSpPr>
            <a:endCxn id="24" idx="1"/>
          </p:cNvCxnSpPr>
          <p:nvPr/>
        </p:nvCxnSpPr>
        <p:spPr>
          <a:xfrm flipV="1">
            <a:off x="7652035" y="5068729"/>
            <a:ext cx="1171868" cy="13701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45" name="直线箭头连接符 130"/>
          <p:cNvCxnSpPr/>
          <p:nvPr/>
        </p:nvCxnSpPr>
        <p:spPr>
          <a:xfrm>
            <a:off x="7628120" y="5646592"/>
            <a:ext cx="272666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46" name="文本框 45"/>
          <p:cNvSpPr/>
          <p:nvPr/>
        </p:nvSpPr>
        <p:spPr>
          <a:xfrm>
            <a:off x="8875337" y="5988764"/>
            <a:ext cx="1936557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MetaData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 Subsystem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47" name="文本框 46"/>
          <p:cNvSpPr/>
          <p:nvPr/>
        </p:nvSpPr>
        <p:spPr>
          <a:xfrm>
            <a:off x="11638281" y="4853765"/>
            <a:ext cx="310983" cy="3180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Helvetica Neue"/>
              </a:rPr>
              <a:t>…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Helvetica Neue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964975" y="4194185"/>
            <a:ext cx="2604602" cy="504000"/>
          </a:xfrm>
          <a:prstGeom prst="roundRect">
            <a:avLst>
              <a:gd name="adj" fmla="val 2271"/>
            </a:avLst>
          </a:prstGeom>
          <a:noFill/>
          <a:ln w="9525" cap="flat">
            <a:solidFill>
              <a:schemeClr val="accent5">
                <a:lumMod val="50000"/>
              </a:schemeClr>
            </a:solidFill>
            <a:prstDash val="dash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8909058" y="4760724"/>
            <a:ext cx="2668597" cy="504000"/>
          </a:xfrm>
          <a:prstGeom prst="roundRect">
            <a:avLst>
              <a:gd name="adj" fmla="val 2271"/>
            </a:avLst>
          </a:prstGeom>
          <a:noFill/>
          <a:ln w="9525" cap="flat">
            <a:solidFill>
              <a:srgbClr val="00B050"/>
            </a:solidFill>
            <a:prstDash val="dash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964976" y="5355894"/>
            <a:ext cx="2743810" cy="504000"/>
          </a:xfrm>
          <a:prstGeom prst="roundRect">
            <a:avLst>
              <a:gd name="adj" fmla="val 2271"/>
            </a:avLst>
          </a:prstGeom>
          <a:noFill/>
          <a:ln w="9525" cap="flat">
            <a:solidFill>
              <a:srgbClr val="519EF1"/>
            </a:solidFill>
            <a:prstDash val="dash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51" name="文本框 50"/>
          <p:cNvSpPr/>
          <p:nvPr/>
        </p:nvSpPr>
        <p:spPr>
          <a:xfrm>
            <a:off x="9172666" y="1652288"/>
            <a:ext cx="2591435" cy="699770"/>
          </a:xfrm>
          <a:prstGeom prst="rect">
            <a:avLst/>
          </a:prstGeom>
          <a:noFill/>
          <a:ln>
            <a:solidFill>
              <a:srgbClr val="3F8F63"/>
            </a:solidFill>
          </a:ln>
        </p:spPr>
        <p:txBody>
          <a:bodyPr wrap="none" rtlCol="0">
            <a:spAutoFit/>
          </a:bodyPr>
          <a:p>
            <a:pPr algn="l">
              <a:buClrTx/>
              <a:buSzTx/>
              <a:buNone/>
            </a:pPr>
            <a:r>
              <a:rPr kumimoji="1" lang="en-US" altLang="zh-CN" sz="1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Secondary Index</a:t>
            </a:r>
            <a:endParaRPr kumimoji="1" lang="en-US" altLang="zh-CN" sz="1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buClrTx/>
              <a:buSzTx/>
              <a:buFont typeface="Wingdings" panose="05000000000000000000"/>
              <a:buChar char="ü"/>
            </a:pPr>
            <a:r>
              <a:rPr kumimoji="1" lang="en-US" altLang="zh-CN" sz="1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&lt;parent_id, name&gt;</a:t>
            </a:r>
            <a:r>
              <a:rPr kumimoji="1" lang="en-US" altLang="zh-CN" sz="1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inode</a:t>
            </a:r>
            <a:endParaRPr kumimoji="1" lang="en-US" altLang="zh-CN" sz="1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marL="285750" indent="-285750" algn="l">
              <a:buClrTx/>
              <a:buSzTx/>
              <a:buFont typeface="Wingdings" panose="05000000000000000000"/>
              <a:buChar char="ü"/>
            </a:pPr>
            <a:r>
              <a:rPr kumimoji="1" lang="en-US" altLang="zh-CN" sz="1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inodelocation</a:t>
            </a:r>
            <a:endParaRPr kumimoji="1" lang="en-US" altLang="zh-CN" sz="1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9899288" y="4295177"/>
            <a:ext cx="576000" cy="351869"/>
          </a:xfrm>
          <a:prstGeom prst="roundRect">
            <a:avLst/>
          </a:prstGeom>
          <a:solidFill>
            <a:schemeClr val="accent5">
              <a:lumMod val="75000"/>
              <a:alpha val="82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hangingPunct="0"/>
            <a:r>
              <a:rPr lang="en-US" altLang="zh-CN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rPr>
              <a:t>mp0</a:t>
            </a:r>
            <a:endParaRPr lang="zh-CN" altLang="en-US" sz="1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sp>
        <p:nvSpPr>
          <p:cNvPr id="8" name="文本框 2"/>
          <p:cNvSpPr/>
          <p:nvPr/>
        </p:nvSpPr>
        <p:spPr bwMode="auto">
          <a:xfrm>
            <a:off x="323850" y="1474470"/>
            <a:ext cx="6274435" cy="461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Scalability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Managing the volume directory tree through metadata sharding technology</a:t>
            </a:r>
            <a:r>
              <a:rPr 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Strong Consistency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Ensuring high availability and strong consistency of MP through the Raft algorithm.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Reliability</a:t>
            </a:r>
            <a:r>
              <a: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MP data is persistently stored on disk through Snapshot+Raft log mechanism.</a:t>
            </a: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High Performance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MP is fully cached in memory </a:t>
            </a:r>
            <a:endParaRPr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for lightning-fast access.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30315" y="4446270"/>
            <a:ext cx="1438275" cy="1342390"/>
            <a:chOff x="9453" y="7002"/>
            <a:chExt cx="2265" cy="2114"/>
          </a:xfrm>
        </p:grpSpPr>
        <p:sp>
          <p:nvSpPr>
            <p:cNvPr id="42" name="文本框 41"/>
            <p:cNvSpPr/>
            <p:nvPr/>
          </p:nvSpPr>
          <p:spPr>
            <a:xfrm>
              <a:off x="9453" y="7759"/>
              <a:ext cx="2159" cy="4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p>
              <a:pPr algn="ctr" defTabSz="584200" hangingPunct="0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M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eta </a:t>
              </a:r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P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artition(MP)</a:t>
              </a:r>
              <a:endPara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Helvetica Neue"/>
              </a:endParaRPr>
            </a:p>
          </p:txBody>
        </p:sp>
        <p:sp>
          <p:nvSpPr>
            <p:cNvPr id="44" name="文本框 43"/>
            <p:cNvSpPr/>
            <p:nvPr/>
          </p:nvSpPr>
          <p:spPr>
            <a:xfrm>
              <a:off x="9736" y="8668"/>
              <a:ext cx="1865" cy="4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p>
              <a:pPr algn="ctr" defTabSz="584200" hangingPunct="0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M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eta </a:t>
              </a:r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N</a:t>
              </a:r>
              <a:r>
                <a:rPr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Helvetica Neue"/>
                </a:rPr>
                <a:t>ode(MN)</a:t>
              </a:r>
              <a:endPara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Helvetica Neue"/>
              </a:endParaRPr>
            </a:p>
          </p:txBody>
        </p:sp>
        <p:sp>
          <p:nvSpPr>
            <p:cNvPr id="54" name="文本框 53"/>
            <p:cNvSpPr/>
            <p:nvPr/>
          </p:nvSpPr>
          <p:spPr>
            <a:xfrm>
              <a:off x="10341" y="7002"/>
              <a:ext cx="1377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multi-raft</a:t>
              </a:r>
              <a:endPara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2665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Data Subsystem :</a:t>
            </a:r>
            <a:r>
              <a:rPr 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Replicates</a:t>
            </a:r>
            <a:endParaRPr 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874510" y="2520950"/>
            <a:ext cx="1313180" cy="1084580"/>
            <a:chOff x="10709" y="3204"/>
            <a:chExt cx="5038" cy="4898"/>
          </a:xfrm>
        </p:grpSpPr>
        <p:sp>
          <p:nvSpPr>
            <p:cNvPr id="114" name="圆角矩形 22"/>
            <p:cNvSpPr/>
            <p:nvPr/>
          </p:nvSpPr>
          <p:spPr>
            <a:xfrm>
              <a:off x="10709" y="3204"/>
              <a:ext cx="5038" cy="4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algn="ctr" defTabSz="584200" fontAlgn="auto" hangingPunct="0"/>
              <a:endParaRPr lang="zh-CN" altLang="en-US" sz="1600" strike="noStrike" noProof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11139" y="3485"/>
              <a:ext cx="4180" cy="13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sz="1200" b="1" i="0" u="none" strike="noStrike" cap="none" spc="0" normalizeH="0" baseline="0" noProof="1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DataNode</a:t>
              </a:r>
              <a:endParaRPr kumimoji="1" lang="zh-CN" altLang="zh-CN" sz="1200" b="1" i="0" u="none" strike="noStrike" cap="none" spc="0" normalizeH="0" baseline="0" noProof="1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116" name="圆角矩形 33"/>
            <p:cNvSpPr/>
            <p:nvPr/>
          </p:nvSpPr>
          <p:spPr>
            <a:xfrm>
              <a:off x="10926" y="5261"/>
              <a:ext cx="4610" cy="160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DataPartition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524240" y="1324610"/>
            <a:ext cx="1313180" cy="1084580"/>
            <a:chOff x="10709" y="3204"/>
            <a:chExt cx="5038" cy="4898"/>
          </a:xfrm>
        </p:grpSpPr>
        <p:sp>
          <p:nvSpPr>
            <p:cNvPr id="119" name="圆角矩形 22"/>
            <p:cNvSpPr/>
            <p:nvPr/>
          </p:nvSpPr>
          <p:spPr>
            <a:xfrm>
              <a:off x="10709" y="3204"/>
              <a:ext cx="5038" cy="4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algn="ctr" defTabSz="584200" fontAlgn="auto" hangingPunct="0"/>
              <a:endParaRPr lang="zh-CN" altLang="en-US" sz="1600" strike="noStrike" noProof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1139" y="3485"/>
              <a:ext cx="4180" cy="13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sz="1200" b="1" i="0" u="none" strike="noStrike" cap="none" spc="0" normalizeH="0" baseline="0" noProof="1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DataNode</a:t>
              </a:r>
              <a:endParaRPr kumimoji="1" lang="zh-CN" altLang="zh-CN" sz="1200" b="1" i="0" u="none" strike="noStrike" cap="none" spc="0" normalizeH="0" baseline="0" noProof="1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121" name="圆角矩形 33"/>
            <p:cNvSpPr/>
            <p:nvPr/>
          </p:nvSpPr>
          <p:spPr>
            <a:xfrm>
              <a:off x="10926" y="5261"/>
              <a:ext cx="4610" cy="160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DataPartition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0173335" y="2520950"/>
            <a:ext cx="1313180" cy="1084580"/>
            <a:chOff x="10709" y="3204"/>
            <a:chExt cx="5038" cy="4898"/>
          </a:xfrm>
        </p:grpSpPr>
        <p:sp>
          <p:nvSpPr>
            <p:cNvPr id="123" name="圆角矩形 22"/>
            <p:cNvSpPr/>
            <p:nvPr/>
          </p:nvSpPr>
          <p:spPr>
            <a:xfrm>
              <a:off x="10709" y="3204"/>
              <a:ext cx="5038" cy="489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algn="ctr" defTabSz="584200" fontAlgn="auto" hangingPunct="0"/>
              <a:endParaRPr lang="zh-CN" altLang="en-US" sz="1600" strike="noStrike" noProof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139" y="3485"/>
              <a:ext cx="4180" cy="13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sz="1200" b="1" i="0" u="none" strike="noStrike" cap="none" spc="0" normalizeH="0" baseline="0" noProof="1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rPr>
                <a:t>DataNode</a:t>
              </a:r>
              <a:endParaRPr kumimoji="1" lang="zh-CN" altLang="zh-CN" sz="1200" b="1" i="0" u="none" strike="noStrike" cap="none" spc="0" normalizeH="0" baseline="0" noProof="1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sp>
          <p:nvSpPr>
            <p:cNvPr id="125" name="圆角矩形 33"/>
            <p:cNvSpPr/>
            <p:nvPr/>
          </p:nvSpPr>
          <p:spPr>
            <a:xfrm>
              <a:off x="10926" y="5261"/>
              <a:ext cx="4610" cy="160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>
              <a:noFill/>
            </a:ln>
          </p:spPr>
          <p:txBody>
            <a:bodyPr wrap="square" lIns="50800" tIns="50800" rIns="50800" bIns="50800" anchor="ctr">
              <a:spAutoFit/>
            </a:bodyPr>
            <a:p>
              <a:pPr lvl="0" indent="0" algn="ctr" defTabSz="584200" latinLnBrk="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Helvetica Neue Medium"/>
                </a:rPr>
                <a:t>DataPartition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Helvetica Neue Medium"/>
              </a:endParaRPr>
            </a:p>
          </p:txBody>
        </p:sp>
      </p:grpSp>
      <p:sp>
        <p:nvSpPr>
          <p:cNvPr id="126" name="椭圆 125"/>
          <p:cNvSpPr/>
          <p:nvPr/>
        </p:nvSpPr>
        <p:spPr>
          <a:xfrm>
            <a:off x="8705850" y="3330575"/>
            <a:ext cx="1020445" cy="10217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kumimoji="1" lang="en-US" altLang="zh-CN" sz="1600" strike="noStrike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multi raft</a:t>
            </a:r>
            <a:endParaRPr kumimoji="1" lang="en-US" altLang="zh-CN" sz="1600" strike="noStrike" noProof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29" name="圆角矩形 22"/>
          <p:cNvSpPr/>
          <p:nvPr/>
        </p:nvSpPr>
        <p:spPr>
          <a:xfrm>
            <a:off x="6467475" y="4739980"/>
            <a:ext cx="5436000" cy="198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algn="ctr" defTabSz="584200" fontAlgn="auto" hangingPunct="0"/>
            <a:endParaRPr lang="zh-CN" altLang="en-US" sz="1600" strike="noStrike" noProof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Helvetica Neue Medium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9925050" y="5224145"/>
            <a:ext cx="1656080" cy="431800"/>
            <a:chOff x="15525" y="8031"/>
            <a:chExt cx="2608" cy="680"/>
          </a:xfrm>
        </p:grpSpPr>
        <p:sp>
          <p:nvSpPr>
            <p:cNvPr id="131" name="矩形 130"/>
            <p:cNvSpPr/>
            <p:nvPr/>
          </p:nvSpPr>
          <p:spPr>
            <a:xfrm>
              <a:off x="15525" y="8031"/>
              <a:ext cx="2608" cy="680"/>
            </a:xfrm>
            <a:prstGeom prst="rect">
              <a:avLst/>
            </a:prstGeom>
            <a:solidFill>
              <a:srgbClr val="00B0F0"/>
            </a:solidFill>
            <a:ln w="25400" cap="flat">
              <a:solidFill>
                <a:schemeClr val="bg1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Helvetica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15525" y="8031"/>
              <a:ext cx="1482" cy="680"/>
              <a:chOff x="15405" y="8031"/>
              <a:chExt cx="1482" cy="1444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15405" y="8031"/>
                <a:ext cx="494" cy="14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5899" y="8031"/>
                <a:ext cx="494" cy="144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16393" y="8031"/>
                <a:ext cx="494" cy="14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5400" cap="flat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spAutoFit/>
              </a:bodyPr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0" i="0" u="none" strike="noStrike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j-cs"/>
                  <a:sym typeface="Helvetica"/>
                </a:endParaRPr>
              </a:p>
            </p:txBody>
          </p:sp>
        </p:grpSp>
      </p:grpSp>
      <p:sp>
        <p:nvSpPr>
          <p:cNvPr id="135" name="矩形 134"/>
          <p:cNvSpPr/>
          <p:nvPr/>
        </p:nvSpPr>
        <p:spPr>
          <a:xfrm>
            <a:off x="7807325" y="5990273"/>
            <a:ext cx="1656000" cy="432000"/>
          </a:xfrm>
          <a:prstGeom prst="rect">
            <a:avLst/>
          </a:prstGeom>
          <a:solidFill>
            <a:srgbClr val="00B0F0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Helvetic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807325" y="5223828"/>
            <a:ext cx="1656000" cy="432000"/>
          </a:xfrm>
          <a:prstGeom prst="rect">
            <a:avLst/>
          </a:prstGeom>
          <a:solidFill>
            <a:srgbClr val="00B0F0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Helvetica"/>
            </a:endParaRPr>
          </a:p>
        </p:txBody>
      </p:sp>
      <p:sp>
        <p:nvSpPr>
          <p:cNvPr id="138" name="左大括号 137"/>
          <p:cNvSpPr/>
          <p:nvPr/>
        </p:nvSpPr>
        <p:spPr>
          <a:xfrm>
            <a:off x="7534275" y="5397183"/>
            <a:ext cx="252000" cy="828000"/>
          </a:xfrm>
          <a:prstGeom prst="leftBrace">
            <a:avLst/>
          </a:prstGeom>
          <a:noFill/>
          <a:ln w="34925" cap="flat">
            <a:solidFill>
              <a:srgbClr val="2F528F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 upright="0">
            <a:no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724900" y="4740275"/>
            <a:ext cx="181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DataPartition</a:t>
            </a:r>
            <a:endParaRPr lang="en-US" altLang="zh-CN"/>
          </a:p>
        </p:txBody>
      </p:sp>
      <p:sp>
        <p:nvSpPr>
          <p:cNvPr id="141" name="文本框 140"/>
          <p:cNvSpPr txBox="1"/>
          <p:nvPr/>
        </p:nvSpPr>
        <p:spPr>
          <a:xfrm>
            <a:off x="9693275" y="5782945"/>
            <a:ext cx="270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Small File Aggregation</a:t>
            </a:r>
            <a:endParaRPr lang="en-US" altLang="zh-CN"/>
          </a:p>
        </p:txBody>
      </p:sp>
      <p:sp>
        <p:nvSpPr>
          <p:cNvPr id="142" name="文本框 141"/>
          <p:cNvSpPr txBox="1"/>
          <p:nvPr/>
        </p:nvSpPr>
        <p:spPr>
          <a:xfrm>
            <a:off x="6501130" y="5541645"/>
            <a:ext cx="143764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Large File </a:t>
            </a:r>
            <a:endParaRPr lang="en-US" altLang="zh-CN"/>
          </a:p>
          <a:p>
            <a:r>
              <a:rPr lang="en-US" altLang="zh-CN"/>
              <a:t>Sharding</a:t>
            </a:r>
            <a:endParaRPr lang="en-US" altLang="zh-CN"/>
          </a:p>
        </p:txBody>
      </p:sp>
      <p:cxnSp>
        <p:nvCxnSpPr>
          <p:cNvPr id="143" name="直接箭头连接符 142"/>
          <p:cNvCxnSpPr/>
          <p:nvPr/>
        </p:nvCxnSpPr>
        <p:spPr>
          <a:xfrm flipH="1">
            <a:off x="7938770" y="1838325"/>
            <a:ext cx="585470" cy="682625"/>
          </a:xfrm>
          <a:prstGeom prst="straightConnector1">
            <a:avLst/>
          </a:prstGeom>
          <a:noFill/>
          <a:ln w="28575" cap="flat" cmpd="sng">
            <a:solidFill>
              <a:schemeClr val="accent1">
                <a:shade val="50000"/>
              </a:schemeClr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4" name="直接箭头连接符 143"/>
          <p:cNvCxnSpPr>
            <a:stCxn id="119" idx="3"/>
          </p:cNvCxnSpPr>
          <p:nvPr/>
        </p:nvCxnSpPr>
        <p:spPr>
          <a:xfrm>
            <a:off x="9837420" y="1866900"/>
            <a:ext cx="587375" cy="654050"/>
          </a:xfrm>
          <a:prstGeom prst="straightConnector1">
            <a:avLst/>
          </a:prstGeom>
          <a:noFill/>
          <a:ln w="28575" cap="flat" cmpd="sng">
            <a:solidFill>
              <a:schemeClr val="accent1">
                <a:shade val="50000"/>
              </a:schemeClr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5" name="文本框 144"/>
          <p:cNvSpPr txBox="1"/>
          <p:nvPr/>
        </p:nvSpPr>
        <p:spPr>
          <a:xfrm>
            <a:off x="7274560" y="1943100"/>
            <a:ext cx="11512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Arial" panose="020B0604020202020204" pitchFamily="34" charset="0"/>
              </a:rPr>
              <a:t>Sequential Write</a:t>
            </a:r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0259060" y="1905000"/>
            <a:ext cx="11512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Arial" panose="020B0604020202020204" pitchFamily="34" charset="0"/>
              </a:rPr>
              <a:t>Sequential Write</a:t>
            </a:r>
            <a:endParaRPr lang="en-US" altLang="zh-CN" sz="1000">
              <a:latin typeface="Arial" panose="020B0604020202020204" pitchFamily="34" charset="0"/>
            </a:endParaRPr>
          </a:p>
        </p:txBody>
      </p:sp>
      <p:cxnSp>
        <p:nvCxnSpPr>
          <p:cNvPr id="147" name="曲线连接符 146"/>
          <p:cNvCxnSpPr>
            <a:endCxn id="126" idx="0"/>
          </p:cNvCxnSpPr>
          <p:nvPr/>
        </p:nvCxnSpPr>
        <p:spPr>
          <a:xfrm rot="5400000">
            <a:off x="8770620" y="2854325"/>
            <a:ext cx="921385" cy="29845"/>
          </a:xfrm>
          <a:prstGeom prst="curvedConnector3">
            <a:avLst>
              <a:gd name="adj1" fmla="val 50034"/>
            </a:avLst>
          </a:prstGeom>
          <a:noFill/>
          <a:ln w="34925" cap="flat">
            <a:solidFill>
              <a:srgbClr val="2F528F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8" name="曲线连接符 147"/>
          <p:cNvCxnSpPr>
            <a:stCxn id="126" idx="6"/>
          </p:cNvCxnSpPr>
          <p:nvPr/>
        </p:nvCxnSpPr>
        <p:spPr>
          <a:xfrm flipV="1">
            <a:off x="9726295" y="3605530"/>
            <a:ext cx="1103630" cy="236220"/>
          </a:xfrm>
          <a:prstGeom prst="curvedConnector3">
            <a:avLst>
              <a:gd name="adj1" fmla="val 50000"/>
            </a:avLst>
          </a:prstGeom>
          <a:noFill/>
          <a:ln w="34925" cap="flat">
            <a:solidFill>
              <a:srgbClr val="2F528F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9" name="曲线连接符 148"/>
          <p:cNvCxnSpPr/>
          <p:nvPr/>
        </p:nvCxnSpPr>
        <p:spPr>
          <a:xfrm rot="10800000">
            <a:off x="7805420" y="3605530"/>
            <a:ext cx="919480" cy="236220"/>
          </a:xfrm>
          <a:prstGeom prst="curvedConnector3">
            <a:avLst>
              <a:gd name="adj1" fmla="val 49931"/>
            </a:avLst>
          </a:prstGeom>
          <a:noFill/>
          <a:ln w="34925" cap="flat">
            <a:solidFill>
              <a:srgbClr val="2F528F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50" name="文本框 149"/>
          <p:cNvSpPr txBox="1"/>
          <p:nvPr/>
        </p:nvSpPr>
        <p:spPr>
          <a:xfrm>
            <a:off x="8288020" y="2636520"/>
            <a:ext cx="11512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latin typeface="Arial" panose="020B0604020202020204" pitchFamily="34" charset="0"/>
              </a:rPr>
              <a:t>Random Write</a:t>
            </a:r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23850" y="1482090"/>
            <a:ext cx="6177915" cy="4556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Replica Engine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Multiple Replication Protocols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: Sequential writing adopts NRW, while random writing adopts the Raft protocol.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Optimization for Large and Small Files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: Large files are stored in shards, while small files are stored in an aggregated manner.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Efficient Reclamation Mechanism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: Utilizes the file system's punch hole mechanism to enhance the efficiency of recycling deleted space.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5797</Words>
  <Application>WPS 演示</Application>
  <PresentationFormat>Widescreen</PresentationFormat>
  <Paragraphs>474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Wingdings</vt:lpstr>
      <vt:lpstr>Arial</vt:lpstr>
      <vt:lpstr>OPPOSans R</vt:lpstr>
      <vt:lpstr>OPPOSans-B</vt:lpstr>
      <vt:lpstr>Open Sans</vt:lpstr>
      <vt:lpstr>Helvetica Neue Medium</vt:lpstr>
      <vt:lpstr>Wingdings</vt:lpstr>
      <vt:lpstr>Helvetica Neue</vt:lpstr>
      <vt:lpstr>Helvetica</vt:lpstr>
      <vt:lpstr>Times New Roman</vt:lpstr>
      <vt:lpstr>Calibri Light</vt:lpstr>
      <vt:lpstr>Calibri</vt:lpstr>
      <vt:lpstr>等线</vt:lpstr>
      <vt:lpstr>PingFang SC Regular</vt:lpstr>
      <vt:lpstr>Arial Hebrew</vt:lpstr>
      <vt:lpstr>Helvetica Neue</vt:lpstr>
      <vt:lpstr>OPPOSans M</vt:lpstr>
      <vt:lpstr>Segoe Print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Administrator</cp:lastModifiedBy>
  <cp:revision>317</cp:revision>
  <dcterms:created xsi:type="dcterms:W3CDTF">2019-07-29T21:37:00Z</dcterms:created>
  <dcterms:modified xsi:type="dcterms:W3CDTF">2023-09-22T10:15:33Z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